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sldIdLst>
    <p:sldId id="261" r:id="rId5"/>
    <p:sldId id="293" r:id="rId6"/>
    <p:sldId id="267" r:id="rId7"/>
    <p:sldId id="277" r:id="rId8"/>
    <p:sldId id="264" r:id="rId9"/>
    <p:sldId id="292" r:id="rId10"/>
    <p:sldId id="287" r:id="rId11"/>
    <p:sldId id="289" r:id="rId12"/>
    <p:sldId id="290" r:id="rId13"/>
    <p:sldId id="288" r:id="rId14"/>
    <p:sldId id="266" r:id="rId15"/>
    <p:sldId id="294" r:id="rId16"/>
    <p:sldId id="295" r:id="rId17"/>
    <p:sldId id="291" r:id="rId18"/>
    <p:sldId id="269" r:id="rId19"/>
    <p:sldId id="270" r:id="rId20"/>
    <p:sldId id="273" r:id="rId21"/>
    <p:sldId id="274" r:id="rId22"/>
    <p:sldId id="278" r:id="rId23"/>
    <p:sldId id="275" r:id="rId24"/>
    <p:sldId id="276" r:id="rId25"/>
    <p:sldId id="279" r:id="rId26"/>
    <p:sldId id="286" r:id="rId27"/>
    <p:sldId id="271" r:id="rId28"/>
    <p:sldId id="272" r:id="rId29"/>
    <p:sldId id="285" r:id="rId30"/>
    <p:sldId id="284" r:id="rId31"/>
    <p:sldId id="280" r:id="rId32"/>
    <p:sldId id="281" r:id="rId33"/>
    <p:sldId id="282" r:id="rId34"/>
    <p:sldId id="283" r:id="rId35"/>
    <p:sldId id="263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1FB0DE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414D8C-4601-4403-BD60-E98F5CE6171C}" v="779" dt="2025-06-11T13:21:14.3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84314" autoAdjust="0"/>
  </p:normalViewPr>
  <p:slideViewPr>
    <p:cSldViewPr snapToGrid="0">
      <p:cViewPr varScale="1">
        <p:scale>
          <a:sx n="69" d="100"/>
          <a:sy n="69" d="100"/>
        </p:scale>
        <p:origin x="8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en VERGNAUD" userId="6bc06c7a-2da2-4c0b-a192-46f7950372c8" providerId="ADAL" clId="{C9414D8C-4601-4403-BD60-E98F5CE6171C}"/>
    <pc:docChg chg="undo custSel addSld delSld modSld">
      <pc:chgData name="Adrien VERGNAUD" userId="6bc06c7a-2da2-4c0b-a192-46f7950372c8" providerId="ADAL" clId="{C9414D8C-4601-4403-BD60-E98F5CE6171C}" dt="2025-06-11T13:27:00.317" v="1751" actId="1036"/>
      <pc:docMkLst>
        <pc:docMk/>
      </pc:docMkLst>
      <pc:sldChg chg="modSp mod">
        <pc:chgData name="Adrien VERGNAUD" userId="6bc06c7a-2da2-4c0b-a192-46f7950372c8" providerId="ADAL" clId="{C9414D8C-4601-4403-BD60-E98F5CE6171C}" dt="2025-06-11T07:57:12.050" v="3" actId="20577"/>
        <pc:sldMkLst>
          <pc:docMk/>
          <pc:sldMk cId="3879950897" sldId="261"/>
        </pc:sldMkLst>
        <pc:spChg chg="mod">
          <ac:chgData name="Adrien VERGNAUD" userId="6bc06c7a-2da2-4c0b-a192-46f7950372c8" providerId="ADAL" clId="{C9414D8C-4601-4403-BD60-E98F5CE6171C}" dt="2025-06-11T07:57:12.050" v="3" actId="20577"/>
          <ac:spMkLst>
            <pc:docMk/>
            <pc:sldMk cId="3879950897" sldId="261"/>
            <ac:spMk id="3" creationId="{60E9FF82-1609-36E6-E2FC-8E0C1A82C723}"/>
          </ac:spMkLst>
        </pc:spChg>
      </pc:sldChg>
      <pc:sldChg chg="modSp mod">
        <pc:chgData name="Adrien VERGNAUD" userId="6bc06c7a-2da2-4c0b-a192-46f7950372c8" providerId="ADAL" clId="{C9414D8C-4601-4403-BD60-E98F5CE6171C}" dt="2025-06-11T13:27:00.317" v="1751" actId="1036"/>
        <pc:sldMkLst>
          <pc:docMk/>
          <pc:sldMk cId="2897436403" sldId="264"/>
        </pc:sldMkLst>
        <pc:spChg chg="mod">
          <ac:chgData name="Adrien VERGNAUD" userId="6bc06c7a-2da2-4c0b-a192-46f7950372c8" providerId="ADAL" clId="{C9414D8C-4601-4403-BD60-E98F5CE6171C}" dt="2025-06-11T08:31:16.702" v="65" actId="20577"/>
          <ac:spMkLst>
            <pc:docMk/>
            <pc:sldMk cId="2897436403" sldId="264"/>
            <ac:spMk id="4" creationId="{1CD0CE67-27E6-253C-DE56-2A5328DE937A}"/>
          </ac:spMkLst>
        </pc:spChg>
        <pc:spChg chg="mod">
          <ac:chgData name="Adrien VERGNAUD" userId="6bc06c7a-2da2-4c0b-a192-46f7950372c8" providerId="ADAL" clId="{C9414D8C-4601-4403-BD60-E98F5CE6171C}" dt="2025-06-11T13:27:00.317" v="1751" actId="1036"/>
          <ac:spMkLst>
            <pc:docMk/>
            <pc:sldMk cId="2897436403" sldId="264"/>
            <ac:spMk id="5" creationId="{ED2515EC-1C7F-7EB6-5C66-61ECBB323C86}"/>
          </ac:spMkLst>
        </pc:spChg>
      </pc:sldChg>
      <pc:sldChg chg="modSp del mod">
        <pc:chgData name="Adrien VERGNAUD" userId="6bc06c7a-2da2-4c0b-a192-46f7950372c8" providerId="ADAL" clId="{C9414D8C-4601-4403-BD60-E98F5CE6171C}" dt="2025-06-11T13:20:44.141" v="1666" actId="47"/>
        <pc:sldMkLst>
          <pc:docMk/>
          <pc:sldMk cId="320387271" sldId="265"/>
        </pc:sldMkLst>
        <pc:spChg chg="mod">
          <ac:chgData name="Adrien VERGNAUD" userId="6bc06c7a-2da2-4c0b-a192-46f7950372c8" providerId="ADAL" clId="{C9414D8C-4601-4403-BD60-E98F5CE6171C}" dt="2025-06-11T12:37:16" v="815" actId="5793"/>
          <ac:spMkLst>
            <pc:docMk/>
            <pc:sldMk cId="320387271" sldId="265"/>
            <ac:spMk id="22" creationId="{5CAA68ED-45C3-2BD8-F848-F645FFCAC7EC}"/>
          </ac:spMkLst>
        </pc:spChg>
      </pc:sldChg>
      <pc:sldChg chg="modSp mod">
        <pc:chgData name="Adrien VERGNAUD" userId="6bc06c7a-2da2-4c0b-a192-46f7950372c8" providerId="ADAL" clId="{C9414D8C-4601-4403-BD60-E98F5CE6171C}" dt="2025-06-11T12:37:10.652" v="811" actId="20577"/>
        <pc:sldMkLst>
          <pc:docMk/>
          <pc:sldMk cId="3566198918" sldId="266"/>
        </pc:sldMkLst>
        <pc:spChg chg="mod">
          <ac:chgData name="Adrien VERGNAUD" userId="6bc06c7a-2da2-4c0b-a192-46f7950372c8" providerId="ADAL" clId="{C9414D8C-4601-4403-BD60-E98F5CE6171C}" dt="2025-06-11T12:37:10.652" v="811" actId="20577"/>
          <ac:spMkLst>
            <pc:docMk/>
            <pc:sldMk cId="3566198918" sldId="266"/>
            <ac:spMk id="6" creationId="{32DDDEAC-2EDC-11AE-E708-7DE105C43456}"/>
          </ac:spMkLst>
        </pc:spChg>
      </pc:sldChg>
      <pc:sldChg chg="modSp mod">
        <pc:chgData name="Adrien VERGNAUD" userId="6bc06c7a-2da2-4c0b-a192-46f7950372c8" providerId="ADAL" clId="{C9414D8C-4601-4403-BD60-E98F5CE6171C}" dt="2025-06-11T13:26:00.284" v="1722" actId="20577"/>
        <pc:sldMkLst>
          <pc:docMk/>
          <pc:sldMk cId="2542456091" sldId="267"/>
        </pc:sldMkLst>
        <pc:spChg chg="mod">
          <ac:chgData name="Adrien VERGNAUD" userId="6bc06c7a-2da2-4c0b-a192-46f7950372c8" providerId="ADAL" clId="{C9414D8C-4601-4403-BD60-E98F5CE6171C}" dt="2025-06-11T12:47:26.067" v="1019" actId="20577"/>
          <ac:spMkLst>
            <pc:docMk/>
            <pc:sldMk cId="2542456091" sldId="267"/>
            <ac:spMk id="4" creationId="{CB99F46F-8379-3697-9071-60F421A30BFC}"/>
          </ac:spMkLst>
        </pc:spChg>
        <pc:spChg chg="mod">
          <ac:chgData name="Adrien VERGNAUD" userId="6bc06c7a-2da2-4c0b-a192-46f7950372c8" providerId="ADAL" clId="{C9414D8C-4601-4403-BD60-E98F5CE6171C}" dt="2025-06-11T13:26:00.284" v="1722" actId="20577"/>
          <ac:spMkLst>
            <pc:docMk/>
            <pc:sldMk cId="2542456091" sldId="267"/>
            <ac:spMk id="5" creationId="{B9A6ED2A-68AB-B596-1721-5FDCE23586B6}"/>
          </ac:spMkLst>
        </pc:spChg>
      </pc:sldChg>
      <pc:sldChg chg="modSp mod">
        <pc:chgData name="Adrien VERGNAUD" userId="6bc06c7a-2da2-4c0b-a192-46f7950372c8" providerId="ADAL" clId="{C9414D8C-4601-4403-BD60-E98F5CE6171C}" dt="2025-06-11T13:25:53.868" v="1712" actId="20577"/>
        <pc:sldMkLst>
          <pc:docMk/>
          <pc:sldMk cId="1041366749" sldId="269"/>
        </pc:sldMkLst>
        <pc:spChg chg="mod">
          <ac:chgData name="Adrien VERGNAUD" userId="6bc06c7a-2da2-4c0b-a192-46f7950372c8" providerId="ADAL" clId="{C9414D8C-4601-4403-BD60-E98F5CE6171C}" dt="2025-06-11T13:25:53.868" v="1712" actId="20577"/>
          <ac:spMkLst>
            <pc:docMk/>
            <pc:sldMk cId="1041366749" sldId="269"/>
            <ac:spMk id="6" creationId="{32DDDEAC-2EDC-11AE-E708-7DE105C43456}"/>
          </ac:spMkLst>
        </pc:spChg>
      </pc:sldChg>
      <pc:sldChg chg="modSp mod">
        <pc:chgData name="Adrien VERGNAUD" userId="6bc06c7a-2da2-4c0b-a192-46f7950372c8" providerId="ADAL" clId="{C9414D8C-4601-4403-BD60-E98F5CE6171C}" dt="2025-06-11T13:25:48.231" v="1702" actId="20577"/>
        <pc:sldMkLst>
          <pc:docMk/>
          <pc:sldMk cId="356182210" sldId="270"/>
        </pc:sldMkLst>
        <pc:spChg chg="mod">
          <ac:chgData name="Adrien VERGNAUD" userId="6bc06c7a-2da2-4c0b-a192-46f7950372c8" providerId="ADAL" clId="{C9414D8C-4601-4403-BD60-E98F5CE6171C}" dt="2025-06-11T13:25:48.231" v="1702" actId="20577"/>
          <ac:spMkLst>
            <pc:docMk/>
            <pc:sldMk cId="356182210" sldId="270"/>
            <ac:spMk id="22" creationId="{5CAA68ED-45C3-2BD8-F848-F645FFCAC7EC}"/>
          </ac:spMkLst>
        </pc:spChg>
      </pc:sldChg>
      <pc:sldChg chg="modSp mod">
        <pc:chgData name="Adrien VERGNAUD" userId="6bc06c7a-2da2-4c0b-a192-46f7950372c8" providerId="ADAL" clId="{C9414D8C-4601-4403-BD60-E98F5CE6171C}" dt="2025-06-11T12:37:35.760" v="821" actId="20577"/>
        <pc:sldMkLst>
          <pc:docMk/>
          <pc:sldMk cId="1210970982" sldId="271"/>
        </pc:sldMkLst>
        <pc:spChg chg="mod">
          <ac:chgData name="Adrien VERGNAUD" userId="6bc06c7a-2da2-4c0b-a192-46f7950372c8" providerId="ADAL" clId="{C9414D8C-4601-4403-BD60-E98F5CE6171C}" dt="2025-06-11T12:37:35.760" v="821" actId="20577"/>
          <ac:spMkLst>
            <pc:docMk/>
            <pc:sldMk cId="1210970982" sldId="271"/>
            <ac:spMk id="6" creationId="{32DDDEAC-2EDC-11AE-E708-7DE105C43456}"/>
          </ac:spMkLst>
        </pc:spChg>
      </pc:sldChg>
      <pc:sldChg chg="modSp mod">
        <pc:chgData name="Adrien VERGNAUD" userId="6bc06c7a-2da2-4c0b-a192-46f7950372c8" providerId="ADAL" clId="{C9414D8C-4601-4403-BD60-E98F5CE6171C}" dt="2025-06-11T12:37:27.506" v="818" actId="20577"/>
        <pc:sldMkLst>
          <pc:docMk/>
          <pc:sldMk cId="326013931" sldId="273"/>
        </pc:sldMkLst>
        <pc:spChg chg="mod">
          <ac:chgData name="Adrien VERGNAUD" userId="6bc06c7a-2da2-4c0b-a192-46f7950372c8" providerId="ADAL" clId="{C9414D8C-4601-4403-BD60-E98F5CE6171C}" dt="2025-06-11T12:37:27.506" v="818" actId="20577"/>
          <ac:spMkLst>
            <pc:docMk/>
            <pc:sldMk cId="326013931" sldId="273"/>
            <ac:spMk id="6" creationId="{32DDDEAC-2EDC-11AE-E708-7DE105C43456}"/>
          </ac:spMkLst>
        </pc:spChg>
      </pc:sldChg>
      <pc:sldChg chg="modSp mod">
        <pc:chgData name="Adrien VERGNAUD" userId="6bc06c7a-2da2-4c0b-a192-46f7950372c8" providerId="ADAL" clId="{C9414D8C-4601-4403-BD60-E98F5CE6171C}" dt="2025-06-11T12:37:31.989" v="820" actId="20577"/>
        <pc:sldMkLst>
          <pc:docMk/>
          <pc:sldMk cId="631306711" sldId="275"/>
        </pc:sldMkLst>
        <pc:spChg chg="mod">
          <ac:chgData name="Adrien VERGNAUD" userId="6bc06c7a-2da2-4c0b-a192-46f7950372c8" providerId="ADAL" clId="{C9414D8C-4601-4403-BD60-E98F5CE6171C}" dt="2025-06-11T12:37:31.989" v="820" actId="20577"/>
          <ac:spMkLst>
            <pc:docMk/>
            <pc:sldMk cId="631306711" sldId="275"/>
            <ac:spMk id="6" creationId="{32DDDEAC-2EDC-11AE-E708-7DE105C43456}"/>
          </ac:spMkLst>
        </pc:spChg>
      </pc:sldChg>
      <pc:sldChg chg="modSp mod">
        <pc:chgData name="Adrien VERGNAUD" userId="6bc06c7a-2da2-4c0b-a192-46f7950372c8" providerId="ADAL" clId="{C9414D8C-4601-4403-BD60-E98F5CE6171C}" dt="2025-06-11T12:37:40.382" v="822" actId="20577"/>
        <pc:sldMkLst>
          <pc:docMk/>
          <pc:sldMk cId="2303821929" sldId="280"/>
        </pc:sldMkLst>
        <pc:spChg chg="mod">
          <ac:chgData name="Adrien VERGNAUD" userId="6bc06c7a-2da2-4c0b-a192-46f7950372c8" providerId="ADAL" clId="{C9414D8C-4601-4403-BD60-E98F5CE6171C}" dt="2025-06-11T12:37:40.382" v="822" actId="20577"/>
          <ac:spMkLst>
            <pc:docMk/>
            <pc:sldMk cId="2303821929" sldId="280"/>
            <ac:spMk id="6" creationId="{32DDDEAC-2EDC-11AE-E708-7DE105C43456}"/>
          </ac:spMkLst>
        </pc:spChg>
      </pc:sldChg>
      <pc:sldChg chg="modSp mod">
        <pc:chgData name="Adrien VERGNAUD" userId="6bc06c7a-2da2-4c0b-a192-46f7950372c8" providerId="ADAL" clId="{C9414D8C-4601-4403-BD60-E98F5CE6171C}" dt="2025-06-11T12:37:44.787" v="823" actId="20577"/>
        <pc:sldMkLst>
          <pc:docMk/>
          <pc:sldMk cId="1323616927" sldId="282"/>
        </pc:sldMkLst>
        <pc:spChg chg="mod">
          <ac:chgData name="Adrien VERGNAUD" userId="6bc06c7a-2da2-4c0b-a192-46f7950372c8" providerId="ADAL" clId="{C9414D8C-4601-4403-BD60-E98F5CE6171C}" dt="2025-06-11T12:37:44.787" v="823" actId="20577"/>
          <ac:spMkLst>
            <pc:docMk/>
            <pc:sldMk cId="1323616927" sldId="282"/>
            <ac:spMk id="6" creationId="{32DDDEAC-2EDC-11AE-E708-7DE105C43456}"/>
          </ac:spMkLst>
        </pc:spChg>
      </pc:sldChg>
      <pc:sldChg chg="addSp delSp modSp new mod modNotesTx">
        <pc:chgData name="Adrien VERGNAUD" userId="6bc06c7a-2da2-4c0b-a192-46f7950372c8" providerId="ADAL" clId="{C9414D8C-4601-4403-BD60-E98F5CE6171C}" dt="2025-06-11T12:43:41.030" v="943" actId="6549"/>
        <pc:sldMkLst>
          <pc:docMk/>
          <pc:sldMk cId="1348487269" sldId="287"/>
        </pc:sldMkLst>
        <pc:spChg chg="add del mod">
          <ac:chgData name="Adrien VERGNAUD" userId="6bc06c7a-2da2-4c0b-a192-46f7950372c8" providerId="ADAL" clId="{C9414D8C-4601-4403-BD60-E98F5CE6171C}" dt="2025-06-11T12:36:57.324" v="806" actId="20577"/>
          <ac:spMkLst>
            <pc:docMk/>
            <pc:sldMk cId="1348487269" sldId="287"/>
            <ac:spMk id="2" creationId="{5A8DEABC-B75E-1A6A-67DB-C527B6213C48}"/>
          </ac:spMkLst>
        </pc:spChg>
        <pc:spChg chg="del">
          <ac:chgData name="Adrien VERGNAUD" userId="6bc06c7a-2da2-4c0b-a192-46f7950372c8" providerId="ADAL" clId="{C9414D8C-4601-4403-BD60-E98F5CE6171C}" dt="2025-06-11T08:02:48.888" v="5" actId="478"/>
          <ac:spMkLst>
            <pc:docMk/>
            <pc:sldMk cId="1348487269" sldId="287"/>
            <ac:spMk id="3" creationId="{1E57CC08-42DC-9C2F-7619-91B578EBE908}"/>
          </ac:spMkLst>
        </pc:spChg>
        <pc:picChg chg="add mod">
          <ac:chgData name="Adrien VERGNAUD" userId="6bc06c7a-2da2-4c0b-a192-46f7950372c8" providerId="ADAL" clId="{C9414D8C-4601-4403-BD60-E98F5CE6171C}" dt="2025-06-11T08:25:58.663" v="48" actId="554"/>
          <ac:picMkLst>
            <pc:docMk/>
            <pc:sldMk cId="1348487269" sldId="287"/>
            <ac:picMk id="5" creationId="{A31B5AD0-1355-718E-D8D6-DEA783A921FD}"/>
          </ac:picMkLst>
        </pc:picChg>
        <pc:picChg chg="add del mod">
          <ac:chgData name="Adrien VERGNAUD" userId="6bc06c7a-2da2-4c0b-a192-46f7950372c8" providerId="ADAL" clId="{C9414D8C-4601-4403-BD60-E98F5CE6171C}" dt="2025-06-11T08:19:26.008" v="12" actId="478"/>
          <ac:picMkLst>
            <pc:docMk/>
            <pc:sldMk cId="1348487269" sldId="287"/>
            <ac:picMk id="7" creationId="{AC4B50B7-71AD-B258-D31A-B89DF4F24796}"/>
          </ac:picMkLst>
        </pc:picChg>
        <pc:picChg chg="add mod">
          <ac:chgData name="Adrien VERGNAUD" userId="6bc06c7a-2da2-4c0b-a192-46f7950372c8" providerId="ADAL" clId="{C9414D8C-4601-4403-BD60-E98F5CE6171C}" dt="2025-06-11T08:25:58.663" v="48" actId="554"/>
          <ac:picMkLst>
            <pc:docMk/>
            <pc:sldMk cId="1348487269" sldId="287"/>
            <ac:picMk id="9" creationId="{48B81EF8-4362-04DE-40A8-E709918119C1}"/>
          </ac:picMkLst>
        </pc:picChg>
        <pc:picChg chg="add del mod">
          <ac:chgData name="Adrien VERGNAUD" userId="6bc06c7a-2da2-4c0b-a192-46f7950372c8" providerId="ADAL" clId="{C9414D8C-4601-4403-BD60-E98F5CE6171C}" dt="2025-06-11T08:24:42.054" v="27" actId="478"/>
          <ac:picMkLst>
            <pc:docMk/>
            <pc:sldMk cId="1348487269" sldId="287"/>
            <ac:picMk id="11" creationId="{29D97447-D64E-4C9C-D55E-BA5C5C46A5E1}"/>
          </ac:picMkLst>
        </pc:picChg>
        <pc:picChg chg="add mod">
          <ac:chgData name="Adrien VERGNAUD" userId="6bc06c7a-2da2-4c0b-a192-46f7950372c8" providerId="ADAL" clId="{C9414D8C-4601-4403-BD60-E98F5CE6171C}" dt="2025-06-11T08:26:15.244" v="49" actId="208"/>
          <ac:picMkLst>
            <pc:docMk/>
            <pc:sldMk cId="1348487269" sldId="287"/>
            <ac:picMk id="13" creationId="{88128338-D92C-A0C5-1DE1-2075ADAD4C33}"/>
          </ac:picMkLst>
        </pc:picChg>
      </pc:sldChg>
      <pc:sldChg chg="addSp delSp modSp new mod modNotesTx">
        <pc:chgData name="Adrien VERGNAUD" userId="6bc06c7a-2da2-4c0b-a192-46f7950372c8" providerId="ADAL" clId="{C9414D8C-4601-4403-BD60-E98F5CE6171C}" dt="2025-06-11T12:43:56.405" v="990" actId="20577"/>
        <pc:sldMkLst>
          <pc:docMk/>
          <pc:sldMk cId="989336859" sldId="288"/>
        </pc:sldMkLst>
        <pc:spChg chg="mod">
          <ac:chgData name="Adrien VERGNAUD" userId="6bc06c7a-2da2-4c0b-a192-46f7950372c8" providerId="ADAL" clId="{C9414D8C-4601-4403-BD60-E98F5CE6171C}" dt="2025-06-11T12:37:04.855" v="809"/>
          <ac:spMkLst>
            <pc:docMk/>
            <pc:sldMk cId="989336859" sldId="288"/>
            <ac:spMk id="2" creationId="{2785A9BD-8B67-70E9-BC5A-D37D26E944C4}"/>
          </ac:spMkLst>
        </pc:spChg>
        <pc:spChg chg="del mod">
          <ac:chgData name="Adrien VERGNAUD" userId="6bc06c7a-2da2-4c0b-a192-46f7950372c8" providerId="ADAL" clId="{C9414D8C-4601-4403-BD60-E98F5CE6171C}" dt="2025-06-11T08:29:44.531" v="52" actId="478"/>
          <ac:spMkLst>
            <pc:docMk/>
            <pc:sldMk cId="989336859" sldId="288"/>
            <ac:spMk id="3" creationId="{E953E39E-C4D9-D2C5-A4A9-05A1FDA3A24E}"/>
          </ac:spMkLst>
        </pc:spChg>
        <pc:spChg chg="add mod">
          <ac:chgData name="Adrien VERGNAUD" userId="6bc06c7a-2da2-4c0b-a192-46f7950372c8" providerId="ADAL" clId="{C9414D8C-4601-4403-BD60-E98F5CE6171C}" dt="2025-06-11T09:10:44.330" v="636" actId="1076"/>
          <ac:spMkLst>
            <pc:docMk/>
            <pc:sldMk cId="989336859" sldId="288"/>
            <ac:spMk id="14" creationId="{69BE507B-63FC-F40D-E0B1-8FA1BE4766B2}"/>
          </ac:spMkLst>
        </pc:spChg>
        <pc:picChg chg="add mod">
          <ac:chgData name="Adrien VERGNAUD" userId="6bc06c7a-2da2-4c0b-a192-46f7950372c8" providerId="ADAL" clId="{C9414D8C-4601-4403-BD60-E98F5CE6171C}" dt="2025-06-11T08:30:06.220" v="55" actId="1076"/>
          <ac:picMkLst>
            <pc:docMk/>
            <pc:sldMk cId="989336859" sldId="288"/>
            <ac:picMk id="5" creationId="{A86FDDD4-E0CC-C12A-BE8D-D33C84E57863}"/>
          </ac:picMkLst>
        </pc:picChg>
        <pc:picChg chg="add mod">
          <ac:chgData name="Adrien VERGNAUD" userId="6bc06c7a-2da2-4c0b-a192-46f7950372c8" providerId="ADAL" clId="{C9414D8C-4601-4403-BD60-E98F5CE6171C}" dt="2025-06-11T08:47:07.183" v="435" actId="1076"/>
          <ac:picMkLst>
            <pc:docMk/>
            <pc:sldMk cId="989336859" sldId="288"/>
            <ac:picMk id="7" creationId="{4718A5AD-8AB4-3AD6-4BC9-8B08B8EABC35}"/>
          </ac:picMkLst>
        </pc:picChg>
        <pc:picChg chg="add mod">
          <ac:chgData name="Adrien VERGNAUD" userId="6bc06c7a-2da2-4c0b-a192-46f7950372c8" providerId="ADAL" clId="{C9414D8C-4601-4403-BD60-E98F5CE6171C}" dt="2025-06-11T08:48:10.590" v="439" actId="962"/>
          <ac:picMkLst>
            <pc:docMk/>
            <pc:sldMk cId="989336859" sldId="288"/>
            <ac:picMk id="9" creationId="{A259D605-67A1-F7F7-B918-C76BD164FBDA}"/>
          </ac:picMkLst>
        </pc:picChg>
        <pc:picChg chg="add mod modCrop">
          <ac:chgData name="Adrien VERGNAUD" userId="6bc06c7a-2da2-4c0b-a192-46f7950372c8" providerId="ADAL" clId="{C9414D8C-4601-4403-BD60-E98F5CE6171C}" dt="2025-06-11T08:50:58.460" v="477" actId="1076"/>
          <ac:picMkLst>
            <pc:docMk/>
            <pc:sldMk cId="989336859" sldId="288"/>
            <ac:picMk id="11" creationId="{F8198A0F-7E09-0A7A-DB0B-D24C37018F44}"/>
          </ac:picMkLst>
        </pc:picChg>
        <pc:picChg chg="add mod">
          <ac:chgData name="Adrien VERGNAUD" userId="6bc06c7a-2da2-4c0b-a192-46f7950372c8" providerId="ADAL" clId="{C9414D8C-4601-4403-BD60-E98F5CE6171C}" dt="2025-06-11T08:50:54.765" v="476" actId="1076"/>
          <ac:picMkLst>
            <pc:docMk/>
            <pc:sldMk cId="989336859" sldId="288"/>
            <ac:picMk id="13" creationId="{C5692C6A-F43D-3607-6E21-B976AF716C6A}"/>
          </ac:picMkLst>
        </pc:picChg>
      </pc:sldChg>
      <pc:sldChg chg="addSp delSp modSp new mod">
        <pc:chgData name="Adrien VERGNAUD" userId="6bc06c7a-2da2-4c0b-a192-46f7950372c8" providerId="ADAL" clId="{C9414D8C-4601-4403-BD60-E98F5CE6171C}" dt="2025-06-11T12:41:10.809" v="939"/>
        <pc:sldMkLst>
          <pc:docMk/>
          <pc:sldMk cId="1201577284" sldId="289"/>
        </pc:sldMkLst>
        <pc:spChg chg="mod">
          <ac:chgData name="Adrien VERGNAUD" userId="6bc06c7a-2da2-4c0b-a192-46f7950372c8" providerId="ADAL" clId="{C9414D8C-4601-4403-BD60-E98F5CE6171C}" dt="2025-06-11T12:37:01.009" v="807"/>
          <ac:spMkLst>
            <pc:docMk/>
            <pc:sldMk cId="1201577284" sldId="289"/>
            <ac:spMk id="2" creationId="{B78E091C-5F3B-99E2-CCB1-1D57BE5938CB}"/>
          </ac:spMkLst>
        </pc:spChg>
        <pc:spChg chg="del">
          <ac:chgData name="Adrien VERGNAUD" userId="6bc06c7a-2da2-4c0b-a192-46f7950372c8" providerId="ADAL" clId="{C9414D8C-4601-4403-BD60-E98F5CE6171C}" dt="2025-06-11T09:25:25.882" v="638" actId="478"/>
          <ac:spMkLst>
            <pc:docMk/>
            <pc:sldMk cId="1201577284" sldId="289"/>
            <ac:spMk id="3" creationId="{65C08EC6-8FA3-9ED0-A797-AAF261B33FD6}"/>
          </ac:spMkLst>
        </pc:spChg>
        <pc:picChg chg="add mod modCrop">
          <ac:chgData name="Adrien VERGNAUD" userId="6bc06c7a-2da2-4c0b-a192-46f7950372c8" providerId="ADAL" clId="{C9414D8C-4601-4403-BD60-E98F5CE6171C}" dt="2025-06-11T12:40:57.958" v="926" actId="732"/>
          <ac:picMkLst>
            <pc:docMk/>
            <pc:sldMk cId="1201577284" sldId="289"/>
            <ac:picMk id="5" creationId="{FF87EFC2-428A-A5E0-7E24-346DEF356C66}"/>
          </ac:picMkLst>
        </pc:picChg>
        <pc:picChg chg="add mod">
          <ac:chgData name="Adrien VERGNAUD" userId="6bc06c7a-2da2-4c0b-a192-46f7950372c8" providerId="ADAL" clId="{C9414D8C-4601-4403-BD60-E98F5CE6171C}" dt="2025-06-11T12:41:10.809" v="939"/>
          <ac:picMkLst>
            <pc:docMk/>
            <pc:sldMk cId="1201577284" sldId="289"/>
            <ac:picMk id="1026" creationId="{48E2B309-20AB-E121-F7AF-024A132EBC9A}"/>
          </ac:picMkLst>
        </pc:picChg>
      </pc:sldChg>
      <pc:sldChg chg="addSp delSp modSp new mod">
        <pc:chgData name="Adrien VERGNAUD" userId="6bc06c7a-2da2-4c0b-a192-46f7950372c8" providerId="ADAL" clId="{C9414D8C-4601-4403-BD60-E98F5CE6171C}" dt="2025-06-11T12:37:03.187" v="808"/>
        <pc:sldMkLst>
          <pc:docMk/>
          <pc:sldMk cId="2681918154" sldId="290"/>
        </pc:sldMkLst>
        <pc:spChg chg="mod">
          <ac:chgData name="Adrien VERGNAUD" userId="6bc06c7a-2da2-4c0b-a192-46f7950372c8" providerId="ADAL" clId="{C9414D8C-4601-4403-BD60-E98F5CE6171C}" dt="2025-06-11T12:37:03.187" v="808"/>
          <ac:spMkLst>
            <pc:docMk/>
            <pc:sldMk cId="2681918154" sldId="290"/>
            <ac:spMk id="2" creationId="{A546A12F-303F-07C6-C87A-895F98C37204}"/>
          </ac:spMkLst>
        </pc:spChg>
        <pc:spChg chg="del">
          <ac:chgData name="Adrien VERGNAUD" userId="6bc06c7a-2da2-4c0b-a192-46f7950372c8" providerId="ADAL" clId="{C9414D8C-4601-4403-BD60-E98F5CE6171C}" dt="2025-06-11T09:31:15.022" v="650" actId="478"/>
          <ac:spMkLst>
            <pc:docMk/>
            <pc:sldMk cId="2681918154" sldId="290"/>
            <ac:spMk id="3" creationId="{97A46E98-2938-C335-63CF-CE7F2020C33F}"/>
          </ac:spMkLst>
        </pc:spChg>
        <pc:picChg chg="add mod">
          <ac:chgData name="Adrien VERGNAUD" userId="6bc06c7a-2da2-4c0b-a192-46f7950372c8" providerId="ADAL" clId="{C9414D8C-4601-4403-BD60-E98F5CE6171C}" dt="2025-06-11T09:32:28.664" v="692" actId="1076"/>
          <ac:picMkLst>
            <pc:docMk/>
            <pc:sldMk cId="2681918154" sldId="290"/>
            <ac:picMk id="2050" creationId="{F52153B1-E062-164C-1776-497EAD71F9A1}"/>
          </ac:picMkLst>
        </pc:picChg>
        <pc:picChg chg="add mod">
          <ac:chgData name="Adrien VERGNAUD" userId="6bc06c7a-2da2-4c0b-a192-46f7950372c8" providerId="ADAL" clId="{C9414D8C-4601-4403-BD60-E98F5CE6171C}" dt="2025-06-11T09:32:25.874" v="691" actId="1037"/>
          <ac:picMkLst>
            <pc:docMk/>
            <pc:sldMk cId="2681918154" sldId="290"/>
            <ac:picMk id="2052" creationId="{5F4D370A-111D-9DDD-0AAD-9D72BBDCB474}"/>
          </ac:picMkLst>
        </pc:picChg>
        <pc:picChg chg="add mod">
          <ac:chgData name="Adrien VERGNAUD" userId="6bc06c7a-2da2-4c0b-a192-46f7950372c8" providerId="ADAL" clId="{C9414D8C-4601-4403-BD60-E98F5CE6171C}" dt="2025-06-11T09:32:25.874" v="691" actId="1037"/>
          <ac:picMkLst>
            <pc:docMk/>
            <pc:sldMk cId="2681918154" sldId="290"/>
            <ac:picMk id="2054" creationId="{FA6653BB-216B-DE88-8DA7-E022B021BE4C}"/>
          </ac:picMkLst>
        </pc:picChg>
      </pc:sldChg>
      <pc:sldChg chg="addSp delSp modSp add mod">
        <pc:chgData name="Adrien VERGNAUD" userId="6bc06c7a-2da2-4c0b-a192-46f7950372c8" providerId="ADAL" clId="{C9414D8C-4601-4403-BD60-E98F5CE6171C}" dt="2025-06-11T13:21:14.397" v="1667" actId="12100"/>
        <pc:sldMkLst>
          <pc:docMk/>
          <pc:sldMk cId="166888153" sldId="291"/>
        </pc:sldMkLst>
        <pc:spChg chg="del">
          <ac:chgData name="Adrien VERGNAUD" userId="6bc06c7a-2da2-4c0b-a192-46f7950372c8" providerId="ADAL" clId="{C9414D8C-4601-4403-BD60-E98F5CE6171C}" dt="2025-06-11T12:22:38.639" v="745" actId="478"/>
          <ac:spMkLst>
            <pc:docMk/>
            <pc:sldMk cId="166888153" sldId="291"/>
            <ac:spMk id="4" creationId="{6E486457-3A41-1903-2674-E6D22625F33C}"/>
          </ac:spMkLst>
        </pc:spChg>
        <pc:spChg chg="add del mod">
          <ac:chgData name="Adrien VERGNAUD" userId="6bc06c7a-2da2-4c0b-a192-46f7950372c8" providerId="ADAL" clId="{C9414D8C-4601-4403-BD60-E98F5CE6171C}" dt="2025-06-11T12:24:15.554" v="746" actId="478"/>
          <ac:spMkLst>
            <pc:docMk/>
            <pc:sldMk cId="166888153" sldId="291"/>
            <ac:spMk id="5" creationId="{FCE5473A-6E98-BA42-CA7B-6A8A493982A1}"/>
          </ac:spMkLst>
        </pc:spChg>
        <pc:spChg chg="del">
          <ac:chgData name="Adrien VERGNAUD" userId="6bc06c7a-2da2-4c0b-a192-46f7950372c8" providerId="ADAL" clId="{C9414D8C-4601-4403-BD60-E98F5CE6171C}" dt="2025-06-11T12:22:38.639" v="745" actId="478"/>
          <ac:spMkLst>
            <pc:docMk/>
            <pc:sldMk cId="166888153" sldId="291"/>
            <ac:spMk id="6" creationId="{7952C14F-C6F8-1B12-5BAE-2A520BC07F3C}"/>
          </ac:spMkLst>
        </pc:spChg>
        <pc:spChg chg="mod">
          <ac:chgData name="Adrien VERGNAUD" userId="6bc06c7a-2da2-4c0b-a192-46f7950372c8" providerId="ADAL" clId="{C9414D8C-4601-4403-BD60-E98F5CE6171C}" dt="2025-06-11T12:37:19.237" v="816" actId="20577"/>
          <ac:spMkLst>
            <pc:docMk/>
            <pc:sldMk cId="166888153" sldId="291"/>
            <ac:spMk id="22" creationId="{5CAA68ED-45C3-2BD8-F848-F645FFCAC7EC}"/>
          </ac:spMkLst>
        </pc:spChg>
        <pc:spChg chg="del">
          <ac:chgData name="Adrien VERGNAUD" userId="6bc06c7a-2da2-4c0b-a192-46f7950372c8" providerId="ADAL" clId="{C9414D8C-4601-4403-BD60-E98F5CE6171C}" dt="2025-06-11T12:22:38.639" v="745" actId="478"/>
          <ac:spMkLst>
            <pc:docMk/>
            <pc:sldMk cId="166888153" sldId="291"/>
            <ac:spMk id="23" creationId="{D13618BF-522A-C71F-EBA5-A7CC00FF41A3}"/>
          </ac:spMkLst>
        </pc:spChg>
        <pc:graphicFrameChg chg="add mod modGraphic">
          <ac:chgData name="Adrien VERGNAUD" userId="6bc06c7a-2da2-4c0b-a192-46f7950372c8" providerId="ADAL" clId="{C9414D8C-4601-4403-BD60-E98F5CE6171C}" dt="2025-06-11T13:21:14.397" v="1667" actId="12100"/>
          <ac:graphicFrameMkLst>
            <pc:docMk/>
            <pc:sldMk cId="166888153" sldId="291"/>
            <ac:graphicFrameMk id="7" creationId="{854530B2-924C-CAE5-5512-FCCF1D36C157}"/>
          </ac:graphicFrameMkLst>
        </pc:graphicFrameChg>
        <pc:picChg chg="del">
          <ac:chgData name="Adrien VERGNAUD" userId="6bc06c7a-2da2-4c0b-a192-46f7950372c8" providerId="ADAL" clId="{C9414D8C-4601-4403-BD60-E98F5CE6171C}" dt="2025-06-11T12:22:38.639" v="745" actId="478"/>
          <ac:picMkLst>
            <pc:docMk/>
            <pc:sldMk cId="166888153" sldId="291"/>
            <ac:picMk id="2" creationId="{99AD5E52-C7E6-A94E-631E-B739BAE0BCBF}"/>
          </ac:picMkLst>
        </pc:picChg>
      </pc:sldChg>
      <pc:sldChg chg="modSp add mod">
        <pc:chgData name="Adrien VERGNAUD" userId="6bc06c7a-2da2-4c0b-a192-46f7950372c8" providerId="ADAL" clId="{C9414D8C-4601-4403-BD60-E98F5CE6171C}" dt="2025-06-11T12:39:44.868" v="869" actId="20577"/>
        <pc:sldMkLst>
          <pc:docMk/>
          <pc:sldMk cId="3228579979" sldId="292"/>
        </pc:sldMkLst>
        <pc:spChg chg="mod">
          <ac:chgData name="Adrien VERGNAUD" userId="6bc06c7a-2da2-4c0b-a192-46f7950372c8" providerId="ADAL" clId="{C9414D8C-4601-4403-BD60-E98F5CE6171C}" dt="2025-06-11T12:39:44.868" v="869" actId="20577"/>
          <ac:spMkLst>
            <pc:docMk/>
            <pc:sldMk cId="3228579979" sldId="292"/>
            <ac:spMk id="6" creationId="{32DDDEAC-2EDC-11AE-E708-7DE105C43456}"/>
          </ac:spMkLst>
        </pc:spChg>
      </pc:sldChg>
      <pc:sldChg chg="addSp delSp modSp new mod modClrScheme chgLayout">
        <pc:chgData name="Adrien VERGNAUD" userId="6bc06c7a-2da2-4c0b-a192-46f7950372c8" providerId="ADAL" clId="{C9414D8C-4601-4403-BD60-E98F5CE6171C}" dt="2025-06-11T13:24:03.721" v="1676" actId="20577"/>
        <pc:sldMkLst>
          <pc:docMk/>
          <pc:sldMk cId="1293189161" sldId="293"/>
        </pc:sldMkLst>
        <pc:spChg chg="del">
          <ac:chgData name="Adrien VERGNAUD" userId="6bc06c7a-2da2-4c0b-a192-46f7950372c8" providerId="ADAL" clId="{C9414D8C-4601-4403-BD60-E98F5CE6171C}" dt="2025-06-11T12:38:01.021" v="825" actId="700"/>
          <ac:spMkLst>
            <pc:docMk/>
            <pc:sldMk cId="1293189161" sldId="293"/>
            <ac:spMk id="2" creationId="{74952B4F-3197-33F3-5B63-CF61BE1D8CBA}"/>
          </ac:spMkLst>
        </pc:spChg>
        <pc:spChg chg="del mod ord">
          <ac:chgData name="Adrien VERGNAUD" userId="6bc06c7a-2da2-4c0b-a192-46f7950372c8" providerId="ADAL" clId="{C9414D8C-4601-4403-BD60-E98F5CE6171C}" dt="2025-06-11T12:38:01.021" v="825" actId="700"/>
          <ac:spMkLst>
            <pc:docMk/>
            <pc:sldMk cId="1293189161" sldId="293"/>
            <ac:spMk id="3" creationId="{B692A0E4-66C7-51E3-C917-A51B48E2802E}"/>
          </ac:spMkLst>
        </pc:spChg>
        <pc:spChg chg="del mod ord">
          <ac:chgData name="Adrien VERGNAUD" userId="6bc06c7a-2da2-4c0b-a192-46f7950372c8" providerId="ADAL" clId="{C9414D8C-4601-4403-BD60-E98F5CE6171C}" dt="2025-06-11T12:38:01.021" v="825" actId="700"/>
          <ac:spMkLst>
            <pc:docMk/>
            <pc:sldMk cId="1293189161" sldId="293"/>
            <ac:spMk id="4" creationId="{1D45B202-D786-6E82-0794-69B79F49085D}"/>
          </ac:spMkLst>
        </pc:spChg>
        <pc:spChg chg="add mod ord">
          <ac:chgData name="Adrien VERGNAUD" userId="6bc06c7a-2da2-4c0b-a192-46f7950372c8" providerId="ADAL" clId="{C9414D8C-4601-4403-BD60-E98F5CE6171C}" dt="2025-06-11T12:39:21.457" v="849" actId="20577"/>
          <ac:spMkLst>
            <pc:docMk/>
            <pc:sldMk cId="1293189161" sldId="293"/>
            <ac:spMk id="5" creationId="{1F961CF0-3AEB-FDB8-460C-6E25D2AC9631}"/>
          </ac:spMkLst>
        </pc:spChg>
        <pc:spChg chg="add mod ord">
          <ac:chgData name="Adrien VERGNAUD" userId="6bc06c7a-2da2-4c0b-a192-46f7950372c8" providerId="ADAL" clId="{C9414D8C-4601-4403-BD60-E98F5CE6171C}" dt="2025-06-11T13:24:03.721" v="1676" actId="20577"/>
          <ac:spMkLst>
            <pc:docMk/>
            <pc:sldMk cId="1293189161" sldId="293"/>
            <ac:spMk id="6" creationId="{F87108C6-46A2-CDC6-9394-7A59860B6576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eur-lex.europa.eu/eli/reg/2024/2847/oj/eng" TargetMode="External"/><Relationship Id="rId2" Type="http://schemas.openxmlformats.org/officeDocument/2006/relationships/hyperlink" Target="https://www.cve.org/CVERecord?id=CVE-2025-24813" TargetMode="External"/><Relationship Id="rId1" Type="http://schemas.openxmlformats.org/officeDocument/2006/relationships/hyperlink" Target="https://www.cve.org/CVERecord?id=CVE-2021-44228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eur-lex.europa.eu/eli/reg/2024/2847/oj/eng" TargetMode="External"/><Relationship Id="rId2" Type="http://schemas.openxmlformats.org/officeDocument/2006/relationships/hyperlink" Target="https://www.cve.org/CVERecord?id=CVE-2025-24813" TargetMode="External"/><Relationship Id="rId1" Type="http://schemas.openxmlformats.org/officeDocument/2006/relationships/hyperlink" Target="https://www.cve.org/CVERecord?id=CVE-2021-44228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55FA0D-45AA-4198-8E10-FC4EB825F323}" type="doc">
      <dgm:prSet loTypeId="urn:microsoft.com/office/officeart/2005/8/layout/hProcess3" loCatId="process" qsTypeId="urn:microsoft.com/office/officeart/2005/8/quickstyle/simple1" qsCatId="simple" csTypeId="urn:microsoft.com/office/officeart/2005/8/colors/colorful5" csCatId="colorful" phldr="1"/>
      <dgm:spPr/>
    </dgm:pt>
    <dgm:pt modelId="{70C4F7D6-3D69-4CCC-9DBB-69E48C226495}">
      <dgm:prSet phldrT="[Texte]"/>
      <dgm:spPr/>
      <dgm:t>
        <a:bodyPr/>
        <a:lstStyle/>
        <a:p>
          <a:r>
            <a:rPr lang="fr-FR" dirty="0" err="1">
              <a:solidFill>
                <a:schemeClr val="bg1"/>
              </a:solidFill>
            </a:rPr>
            <a:t>AppSec</a:t>
          </a:r>
          <a:endParaRPr lang="fr-FR" dirty="0">
            <a:solidFill>
              <a:schemeClr val="bg1"/>
            </a:solidFill>
          </a:endParaRPr>
        </a:p>
      </dgm:t>
    </dgm:pt>
    <dgm:pt modelId="{0125708F-37D7-4C63-BE31-42B1F23044C2}" type="parTrans" cxnId="{B3EF9F1A-0B38-4726-AE88-7A6C2C7403B9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5C36AA28-258B-4914-975F-ACA793EB5DD7}" type="sibTrans" cxnId="{B3EF9F1A-0B38-4726-AE88-7A6C2C7403B9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7BFBEE2B-E26C-4999-8B9D-9647564C8435}">
      <dgm:prSet phldrT="[Texte]"/>
      <dgm:spPr/>
      <dgm:t>
        <a:bodyPr/>
        <a:lstStyle/>
        <a:p>
          <a:r>
            <a:rPr lang="fr-FR" dirty="0">
              <a:solidFill>
                <a:schemeClr val="bg1"/>
              </a:solidFill>
            </a:rPr>
            <a:t>SCA</a:t>
          </a:r>
        </a:p>
      </dgm:t>
    </dgm:pt>
    <dgm:pt modelId="{A66C597C-2143-4801-A835-A1B2F75DC60C}" type="parTrans" cxnId="{4F5E5806-B89C-40DF-9E8B-03B36DC7764F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D25FA174-2351-4469-8F4E-AB40495F5531}" type="sibTrans" cxnId="{4F5E5806-B89C-40DF-9E8B-03B36DC7764F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AF2CF7A1-484A-4DDE-9B95-D0BA1F24F9EC}">
      <dgm:prSet phldrT="[Texte]"/>
      <dgm:spPr/>
      <dgm:t>
        <a:bodyPr/>
        <a:lstStyle/>
        <a:p>
          <a:r>
            <a:rPr lang="fr-FR" dirty="0">
              <a:solidFill>
                <a:schemeClr val="bg1"/>
              </a:solidFill>
            </a:rPr>
            <a:t>SBOM</a:t>
          </a:r>
        </a:p>
      </dgm:t>
    </dgm:pt>
    <dgm:pt modelId="{C8B24BC7-3D6F-40C8-AD5F-C181DC7921E2}" type="parTrans" cxnId="{A6EAD6B9-42D5-451E-A405-9611D652E9B0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00B3EF18-19FF-4A17-B96F-DDA747B1361C}" type="sibTrans" cxnId="{A6EAD6B9-42D5-451E-A405-9611D652E9B0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2441F0A7-F5A0-4D86-929C-5486A817BACE}" type="pres">
      <dgm:prSet presAssocID="{FB55FA0D-45AA-4198-8E10-FC4EB825F323}" presName="Name0" presStyleCnt="0">
        <dgm:presLayoutVars>
          <dgm:dir/>
          <dgm:animLvl val="lvl"/>
          <dgm:resizeHandles val="exact"/>
        </dgm:presLayoutVars>
      </dgm:prSet>
      <dgm:spPr/>
    </dgm:pt>
    <dgm:pt modelId="{16CE3C6A-F8A0-406F-923B-5DBD0A68AA55}" type="pres">
      <dgm:prSet presAssocID="{FB55FA0D-45AA-4198-8E10-FC4EB825F323}" presName="dummy" presStyleCnt="0"/>
      <dgm:spPr/>
    </dgm:pt>
    <dgm:pt modelId="{2949A28F-041B-4065-AF90-0BB7AF0F87A5}" type="pres">
      <dgm:prSet presAssocID="{FB55FA0D-45AA-4198-8E10-FC4EB825F323}" presName="linH" presStyleCnt="0"/>
      <dgm:spPr/>
    </dgm:pt>
    <dgm:pt modelId="{A7BF1BC1-78C3-40F8-84AE-10A441ACF4A9}" type="pres">
      <dgm:prSet presAssocID="{FB55FA0D-45AA-4198-8E10-FC4EB825F323}" presName="padding1" presStyleCnt="0"/>
      <dgm:spPr/>
    </dgm:pt>
    <dgm:pt modelId="{4ADF0862-0547-4E17-8ACC-0594C0255B8A}" type="pres">
      <dgm:prSet presAssocID="{70C4F7D6-3D69-4CCC-9DBB-69E48C226495}" presName="linV" presStyleCnt="0"/>
      <dgm:spPr/>
    </dgm:pt>
    <dgm:pt modelId="{EC474E6C-AB69-4AEE-9C3F-67E4D15E20C0}" type="pres">
      <dgm:prSet presAssocID="{70C4F7D6-3D69-4CCC-9DBB-69E48C226495}" presName="spVertical1" presStyleCnt="0"/>
      <dgm:spPr/>
    </dgm:pt>
    <dgm:pt modelId="{687598FC-0DC4-4991-83D1-069381AAD50F}" type="pres">
      <dgm:prSet presAssocID="{70C4F7D6-3D69-4CCC-9DBB-69E48C226495}" presName="parTx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7E3F7C61-24A7-40B7-A674-040A5D3B1387}" type="pres">
      <dgm:prSet presAssocID="{70C4F7D6-3D69-4CCC-9DBB-69E48C226495}" presName="spVertical2" presStyleCnt="0"/>
      <dgm:spPr/>
    </dgm:pt>
    <dgm:pt modelId="{27BFCFCB-64A1-4430-B5B7-1D286B785F3D}" type="pres">
      <dgm:prSet presAssocID="{70C4F7D6-3D69-4CCC-9DBB-69E48C226495}" presName="spVertical3" presStyleCnt="0"/>
      <dgm:spPr/>
    </dgm:pt>
    <dgm:pt modelId="{D41A0EBD-9EB3-46F0-98EB-04E820D00EFC}" type="pres">
      <dgm:prSet presAssocID="{5C36AA28-258B-4914-975F-ACA793EB5DD7}" presName="space" presStyleCnt="0"/>
      <dgm:spPr/>
    </dgm:pt>
    <dgm:pt modelId="{97755BE7-68D7-40F6-B4F3-B0CEBA63649B}" type="pres">
      <dgm:prSet presAssocID="{7BFBEE2B-E26C-4999-8B9D-9647564C8435}" presName="linV" presStyleCnt="0"/>
      <dgm:spPr/>
    </dgm:pt>
    <dgm:pt modelId="{E5DCC386-CAFE-4C30-9C3C-8E7233427E35}" type="pres">
      <dgm:prSet presAssocID="{7BFBEE2B-E26C-4999-8B9D-9647564C8435}" presName="spVertical1" presStyleCnt="0"/>
      <dgm:spPr/>
    </dgm:pt>
    <dgm:pt modelId="{8A50F6D0-8C46-488A-BF64-5644D62AE91E}" type="pres">
      <dgm:prSet presAssocID="{7BFBEE2B-E26C-4999-8B9D-9647564C8435}" presName="parTx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852F89B-FCB1-46A3-9120-6514F2BE1BE9}" type="pres">
      <dgm:prSet presAssocID="{7BFBEE2B-E26C-4999-8B9D-9647564C8435}" presName="spVertical2" presStyleCnt="0"/>
      <dgm:spPr/>
    </dgm:pt>
    <dgm:pt modelId="{DC8FF52F-9868-49D0-A824-7F8152EEB8B1}" type="pres">
      <dgm:prSet presAssocID="{7BFBEE2B-E26C-4999-8B9D-9647564C8435}" presName="spVertical3" presStyleCnt="0"/>
      <dgm:spPr/>
    </dgm:pt>
    <dgm:pt modelId="{A491B66B-229F-4311-A122-CD5F35D16BB2}" type="pres">
      <dgm:prSet presAssocID="{D25FA174-2351-4469-8F4E-AB40495F5531}" presName="space" presStyleCnt="0"/>
      <dgm:spPr/>
    </dgm:pt>
    <dgm:pt modelId="{B801AE18-40DE-44B6-B2BC-5F86E5D9704B}" type="pres">
      <dgm:prSet presAssocID="{AF2CF7A1-484A-4DDE-9B95-D0BA1F24F9EC}" presName="linV" presStyleCnt="0"/>
      <dgm:spPr/>
    </dgm:pt>
    <dgm:pt modelId="{90443A4D-9700-4169-BAC8-67EDF3F7C1AC}" type="pres">
      <dgm:prSet presAssocID="{AF2CF7A1-484A-4DDE-9B95-D0BA1F24F9EC}" presName="spVertical1" presStyleCnt="0"/>
      <dgm:spPr/>
    </dgm:pt>
    <dgm:pt modelId="{627DCEA3-B825-4818-A0A7-CB3DD239549A}" type="pres">
      <dgm:prSet presAssocID="{AF2CF7A1-484A-4DDE-9B95-D0BA1F24F9EC}" presName="parTx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FFED9181-950B-4623-9BAB-03856183F347}" type="pres">
      <dgm:prSet presAssocID="{AF2CF7A1-484A-4DDE-9B95-D0BA1F24F9EC}" presName="spVertical2" presStyleCnt="0"/>
      <dgm:spPr/>
    </dgm:pt>
    <dgm:pt modelId="{90B1924C-7924-4A9E-9986-A76A2C53D3E4}" type="pres">
      <dgm:prSet presAssocID="{AF2CF7A1-484A-4DDE-9B95-D0BA1F24F9EC}" presName="spVertical3" presStyleCnt="0"/>
      <dgm:spPr/>
    </dgm:pt>
    <dgm:pt modelId="{7F84DC7D-7EF9-4839-AE07-9DC36D33E7C6}" type="pres">
      <dgm:prSet presAssocID="{FB55FA0D-45AA-4198-8E10-FC4EB825F323}" presName="padding2" presStyleCnt="0"/>
      <dgm:spPr/>
    </dgm:pt>
    <dgm:pt modelId="{52D9324B-294F-4433-9CF0-E6BEA986E7EB}" type="pres">
      <dgm:prSet presAssocID="{FB55FA0D-45AA-4198-8E10-FC4EB825F323}" presName="negArrow" presStyleCnt="0"/>
      <dgm:spPr/>
    </dgm:pt>
    <dgm:pt modelId="{BCB21262-08BF-45B1-B1D0-A82D87A24BFA}" type="pres">
      <dgm:prSet presAssocID="{FB55FA0D-45AA-4198-8E10-FC4EB825F323}" presName="backgroundArrow" presStyleLbl="node1" presStyleIdx="0" presStyleCnt="1"/>
      <dgm:spPr/>
    </dgm:pt>
  </dgm:ptLst>
  <dgm:cxnLst>
    <dgm:cxn modelId="{4F5E5806-B89C-40DF-9E8B-03B36DC7764F}" srcId="{FB55FA0D-45AA-4198-8E10-FC4EB825F323}" destId="{7BFBEE2B-E26C-4999-8B9D-9647564C8435}" srcOrd="1" destOrd="0" parTransId="{A66C597C-2143-4801-A835-A1B2F75DC60C}" sibTransId="{D25FA174-2351-4469-8F4E-AB40495F5531}"/>
    <dgm:cxn modelId="{B3EF9F1A-0B38-4726-AE88-7A6C2C7403B9}" srcId="{FB55FA0D-45AA-4198-8E10-FC4EB825F323}" destId="{70C4F7D6-3D69-4CCC-9DBB-69E48C226495}" srcOrd="0" destOrd="0" parTransId="{0125708F-37D7-4C63-BE31-42B1F23044C2}" sibTransId="{5C36AA28-258B-4914-975F-ACA793EB5DD7}"/>
    <dgm:cxn modelId="{D91BE01D-5D72-4227-9592-FF698F64FB54}" type="presOf" srcId="{70C4F7D6-3D69-4CCC-9DBB-69E48C226495}" destId="{687598FC-0DC4-4991-83D1-069381AAD50F}" srcOrd="0" destOrd="0" presId="urn:microsoft.com/office/officeart/2005/8/layout/hProcess3"/>
    <dgm:cxn modelId="{C146A93B-B7A1-42A0-B520-E1F5EC71C0C3}" type="presOf" srcId="{FB55FA0D-45AA-4198-8E10-FC4EB825F323}" destId="{2441F0A7-F5A0-4D86-929C-5486A817BACE}" srcOrd="0" destOrd="0" presId="urn:microsoft.com/office/officeart/2005/8/layout/hProcess3"/>
    <dgm:cxn modelId="{C6799540-C6A9-44B3-9116-F03FA8EDA93D}" type="presOf" srcId="{AF2CF7A1-484A-4DDE-9B95-D0BA1F24F9EC}" destId="{627DCEA3-B825-4818-A0A7-CB3DD239549A}" srcOrd="0" destOrd="0" presId="urn:microsoft.com/office/officeart/2005/8/layout/hProcess3"/>
    <dgm:cxn modelId="{7D7AFA62-9279-469F-AD0F-D9CB6A57F876}" type="presOf" srcId="{7BFBEE2B-E26C-4999-8B9D-9647564C8435}" destId="{8A50F6D0-8C46-488A-BF64-5644D62AE91E}" srcOrd="0" destOrd="0" presId="urn:microsoft.com/office/officeart/2005/8/layout/hProcess3"/>
    <dgm:cxn modelId="{A6EAD6B9-42D5-451E-A405-9611D652E9B0}" srcId="{FB55FA0D-45AA-4198-8E10-FC4EB825F323}" destId="{AF2CF7A1-484A-4DDE-9B95-D0BA1F24F9EC}" srcOrd="2" destOrd="0" parTransId="{C8B24BC7-3D6F-40C8-AD5F-C181DC7921E2}" sibTransId="{00B3EF18-19FF-4A17-B96F-DDA747B1361C}"/>
    <dgm:cxn modelId="{87F7374C-5B1C-46FD-A50D-97A1C972708B}" type="presParOf" srcId="{2441F0A7-F5A0-4D86-929C-5486A817BACE}" destId="{16CE3C6A-F8A0-406F-923B-5DBD0A68AA55}" srcOrd="0" destOrd="0" presId="urn:microsoft.com/office/officeart/2005/8/layout/hProcess3"/>
    <dgm:cxn modelId="{399C3545-49AC-422F-A13A-184582CD7534}" type="presParOf" srcId="{2441F0A7-F5A0-4D86-929C-5486A817BACE}" destId="{2949A28F-041B-4065-AF90-0BB7AF0F87A5}" srcOrd="1" destOrd="0" presId="urn:microsoft.com/office/officeart/2005/8/layout/hProcess3"/>
    <dgm:cxn modelId="{E7FC0362-7EEA-46E2-9C9A-E8BF6F38CEEC}" type="presParOf" srcId="{2949A28F-041B-4065-AF90-0BB7AF0F87A5}" destId="{A7BF1BC1-78C3-40F8-84AE-10A441ACF4A9}" srcOrd="0" destOrd="0" presId="urn:microsoft.com/office/officeart/2005/8/layout/hProcess3"/>
    <dgm:cxn modelId="{B8598D43-3782-42C3-B692-C931F3898A33}" type="presParOf" srcId="{2949A28F-041B-4065-AF90-0BB7AF0F87A5}" destId="{4ADF0862-0547-4E17-8ACC-0594C0255B8A}" srcOrd="1" destOrd="0" presId="urn:microsoft.com/office/officeart/2005/8/layout/hProcess3"/>
    <dgm:cxn modelId="{DDA38243-453D-4EBA-8885-C8EB0A28FB0C}" type="presParOf" srcId="{4ADF0862-0547-4E17-8ACC-0594C0255B8A}" destId="{EC474E6C-AB69-4AEE-9C3F-67E4D15E20C0}" srcOrd="0" destOrd="0" presId="urn:microsoft.com/office/officeart/2005/8/layout/hProcess3"/>
    <dgm:cxn modelId="{5955A3C0-9D21-4068-AB91-04E2134F703C}" type="presParOf" srcId="{4ADF0862-0547-4E17-8ACC-0594C0255B8A}" destId="{687598FC-0DC4-4991-83D1-069381AAD50F}" srcOrd="1" destOrd="0" presId="urn:microsoft.com/office/officeart/2005/8/layout/hProcess3"/>
    <dgm:cxn modelId="{4FECC7F6-4DB9-4E14-8572-955994E70EB2}" type="presParOf" srcId="{4ADF0862-0547-4E17-8ACC-0594C0255B8A}" destId="{7E3F7C61-24A7-40B7-A674-040A5D3B1387}" srcOrd="2" destOrd="0" presId="urn:microsoft.com/office/officeart/2005/8/layout/hProcess3"/>
    <dgm:cxn modelId="{BAED17AD-ED81-4FCE-B7DB-7FA0BF431E24}" type="presParOf" srcId="{4ADF0862-0547-4E17-8ACC-0594C0255B8A}" destId="{27BFCFCB-64A1-4430-B5B7-1D286B785F3D}" srcOrd="3" destOrd="0" presId="urn:microsoft.com/office/officeart/2005/8/layout/hProcess3"/>
    <dgm:cxn modelId="{890E53C1-0C03-4A54-81C1-00B79418EE38}" type="presParOf" srcId="{2949A28F-041B-4065-AF90-0BB7AF0F87A5}" destId="{D41A0EBD-9EB3-46F0-98EB-04E820D00EFC}" srcOrd="2" destOrd="0" presId="urn:microsoft.com/office/officeart/2005/8/layout/hProcess3"/>
    <dgm:cxn modelId="{DBA51F9B-EA79-4692-B31A-514F11D37381}" type="presParOf" srcId="{2949A28F-041B-4065-AF90-0BB7AF0F87A5}" destId="{97755BE7-68D7-40F6-B4F3-B0CEBA63649B}" srcOrd="3" destOrd="0" presId="urn:microsoft.com/office/officeart/2005/8/layout/hProcess3"/>
    <dgm:cxn modelId="{2D3CB25B-AE21-4E51-BAFA-1BA6154DC807}" type="presParOf" srcId="{97755BE7-68D7-40F6-B4F3-B0CEBA63649B}" destId="{E5DCC386-CAFE-4C30-9C3C-8E7233427E35}" srcOrd="0" destOrd="0" presId="urn:microsoft.com/office/officeart/2005/8/layout/hProcess3"/>
    <dgm:cxn modelId="{69477519-8213-48F2-A016-71E22715A8E0}" type="presParOf" srcId="{97755BE7-68D7-40F6-B4F3-B0CEBA63649B}" destId="{8A50F6D0-8C46-488A-BF64-5644D62AE91E}" srcOrd="1" destOrd="0" presId="urn:microsoft.com/office/officeart/2005/8/layout/hProcess3"/>
    <dgm:cxn modelId="{FFC0AE26-02D2-49B5-A451-CC147D889A35}" type="presParOf" srcId="{97755BE7-68D7-40F6-B4F3-B0CEBA63649B}" destId="{0852F89B-FCB1-46A3-9120-6514F2BE1BE9}" srcOrd="2" destOrd="0" presId="urn:microsoft.com/office/officeart/2005/8/layout/hProcess3"/>
    <dgm:cxn modelId="{9ECBDA7A-25A5-4A25-A156-E7C42E9E1D74}" type="presParOf" srcId="{97755BE7-68D7-40F6-B4F3-B0CEBA63649B}" destId="{DC8FF52F-9868-49D0-A824-7F8152EEB8B1}" srcOrd="3" destOrd="0" presId="urn:microsoft.com/office/officeart/2005/8/layout/hProcess3"/>
    <dgm:cxn modelId="{06307CF1-4EAE-4E38-B443-E45B3CC82850}" type="presParOf" srcId="{2949A28F-041B-4065-AF90-0BB7AF0F87A5}" destId="{A491B66B-229F-4311-A122-CD5F35D16BB2}" srcOrd="4" destOrd="0" presId="urn:microsoft.com/office/officeart/2005/8/layout/hProcess3"/>
    <dgm:cxn modelId="{21671B15-9E13-4AC8-92A0-5B7412B448C9}" type="presParOf" srcId="{2949A28F-041B-4065-AF90-0BB7AF0F87A5}" destId="{B801AE18-40DE-44B6-B2BC-5F86E5D9704B}" srcOrd="5" destOrd="0" presId="urn:microsoft.com/office/officeart/2005/8/layout/hProcess3"/>
    <dgm:cxn modelId="{21498BDC-C3F0-4B1C-B432-1D29522E94B1}" type="presParOf" srcId="{B801AE18-40DE-44B6-B2BC-5F86E5D9704B}" destId="{90443A4D-9700-4169-BAC8-67EDF3F7C1AC}" srcOrd="0" destOrd="0" presId="urn:microsoft.com/office/officeart/2005/8/layout/hProcess3"/>
    <dgm:cxn modelId="{BDF0A50D-602A-47CC-995A-088EF5DDD698}" type="presParOf" srcId="{B801AE18-40DE-44B6-B2BC-5F86E5D9704B}" destId="{627DCEA3-B825-4818-A0A7-CB3DD239549A}" srcOrd="1" destOrd="0" presId="urn:microsoft.com/office/officeart/2005/8/layout/hProcess3"/>
    <dgm:cxn modelId="{86B21564-6CCE-484E-BE62-AEB179E96527}" type="presParOf" srcId="{B801AE18-40DE-44B6-B2BC-5F86E5D9704B}" destId="{FFED9181-950B-4623-9BAB-03856183F347}" srcOrd="2" destOrd="0" presId="urn:microsoft.com/office/officeart/2005/8/layout/hProcess3"/>
    <dgm:cxn modelId="{98D2ED7A-20DF-404F-8337-2A42A881A3CD}" type="presParOf" srcId="{B801AE18-40DE-44B6-B2BC-5F86E5D9704B}" destId="{90B1924C-7924-4A9E-9986-A76A2C53D3E4}" srcOrd="3" destOrd="0" presId="urn:microsoft.com/office/officeart/2005/8/layout/hProcess3"/>
    <dgm:cxn modelId="{363F4296-BF6C-4B9F-967C-13C78CBC5997}" type="presParOf" srcId="{2949A28F-041B-4065-AF90-0BB7AF0F87A5}" destId="{7F84DC7D-7EF9-4839-AE07-9DC36D33E7C6}" srcOrd="6" destOrd="0" presId="urn:microsoft.com/office/officeart/2005/8/layout/hProcess3"/>
    <dgm:cxn modelId="{2EB052EB-5E83-4614-A89B-DFF25FFA6902}" type="presParOf" srcId="{2949A28F-041B-4065-AF90-0BB7AF0F87A5}" destId="{52D9324B-294F-4433-9CF0-E6BEA986E7EB}" srcOrd="7" destOrd="0" presId="urn:microsoft.com/office/officeart/2005/8/layout/hProcess3"/>
    <dgm:cxn modelId="{11564E35-3E3C-4383-9D4D-24CC4D31CAB3}" type="presParOf" srcId="{2949A28F-041B-4065-AF90-0BB7AF0F87A5}" destId="{BCB21262-08BF-45B1-B1D0-A82D87A24BFA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B5058E-0C3F-4AE8-9566-387114A3848E}" type="doc">
      <dgm:prSet loTypeId="urn:microsoft.com/office/officeart/2005/8/layout/vList2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fr-FR"/>
        </a:p>
      </dgm:t>
    </dgm:pt>
    <dgm:pt modelId="{0632EAE4-A024-4527-A123-7481311DE833}">
      <dgm:prSet phldrT="[Texte]"/>
      <dgm:spPr/>
      <dgm:t>
        <a:bodyPr/>
        <a:lstStyle/>
        <a:p>
          <a:r>
            <a:rPr lang="fr-FR" dirty="0"/>
            <a:t>Avoir une vision globale </a:t>
          </a:r>
          <a:r>
            <a:rPr lang="fr-FR" i="1" dirty="0"/>
            <a:t>Software Composition </a:t>
          </a:r>
          <a:r>
            <a:rPr lang="fr-FR" i="1" dirty="0" err="1"/>
            <a:t>Analysis</a:t>
          </a:r>
          <a:r>
            <a:rPr lang="fr-FR" dirty="0"/>
            <a:t> (SCA) en production</a:t>
          </a:r>
        </a:p>
      </dgm:t>
    </dgm:pt>
    <dgm:pt modelId="{D799FD0C-1522-4AD6-8D3D-0AEEAF7EB879}" type="parTrans" cxnId="{CE7AAE24-E2AB-43E9-8227-F9B97D385481}">
      <dgm:prSet/>
      <dgm:spPr/>
      <dgm:t>
        <a:bodyPr/>
        <a:lstStyle/>
        <a:p>
          <a:endParaRPr lang="fr-FR"/>
        </a:p>
      </dgm:t>
    </dgm:pt>
    <dgm:pt modelId="{88FA5BE3-E8A2-4064-99D4-89250D3550E6}" type="sibTrans" cxnId="{CE7AAE24-E2AB-43E9-8227-F9B97D385481}">
      <dgm:prSet/>
      <dgm:spPr/>
      <dgm:t>
        <a:bodyPr/>
        <a:lstStyle/>
        <a:p>
          <a:endParaRPr lang="fr-FR"/>
        </a:p>
      </dgm:t>
    </dgm:pt>
    <dgm:pt modelId="{FF7F3A1A-D78F-4EDA-BF98-D8890D381790}">
      <dgm:prSet phldrT="[Texte]"/>
      <dgm:spPr/>
      <dgm:t>
        <a:bodyPr/>
        <a:lstStyle/>
        <a:p>
          <a:r>
            <a:rPr lang="fr-FR" dirty="0"/>
            <a:t>En cas de nouvelle CVE (type </a:t>
          </a:r>
          <a:r>
            <a:rPr lang="fr-FR" dirty="0">
              <a:hlinkClick xmlns:r="http://schemas.openxmlformats.org/officeDocument/2006/relationships" r:id="rId1"/>
            </a:rPr>
            <a:t>log4shell</a:t>
          </a:r>
          <a:r>
            <a:rPr lang="fr-FR" dirty="0"/>
            <a:t>, </a:t>
          </a:r>
          <a:r>
            <a:rPr lang="fr-FR" dirty="0">
              <a:hlinkClick xmlns:r="http://schemas.openxmlformats.org/officeDocument/2006/relationships" r:id="rId2"/>
            </a:rPr>
            <a:t>Tomcat RCE</a:t>
          </a:r>
          <a:r>
            <a:rPr lang="fr-FR" dirty="0"/>
            <a:t>…), identifier rapidement les applications vulnérables en production</a:t>
          </a:r>
        </a:p>
      </dgm:t>
    </dgm:pt>
    <dgm:pt modelId="{85E3A184-74F6-4219-B890-E2BFD79AB69A}" type="parTrans" cxnId="{CFBA8EB4-6324-4CD3-8335-1357C67A2CC5}">
      <dgm:prSet/>
      <dgm:spPr/>
      <dgm:t>
        <a:bodyPr/>
        <a:lstStyle/>
        <a:p>
          <a:endParaRPr lang="fr-FR"/>
        </a:p>
      </dgm:t>
    </dgm:pt>
    <dgm:pt modelId="{30C544E5-AB9A-4CF3-B87B-E59D6415644B}" type="sibTrans" cxnId="{CFBA8EB4-6324-4CD3-8335-1357C67A2CC5}">
      <dgm:prSet/>
      <dgm:spPr/>
      <dgm:t>
        <a:bodyPr/>
        <a:lstStyle/>
        <a:p>
          <a:endParaRPr lang="fr-FR"/>
        </a:p>
      </dgm:t>
    </dgm:pt>
    <dgm:pt modelId="{CB573284-94EC-4D3B-B946-B08D022DBA9F}">
      <dgm:prSet phldrT="[Texte]"/>
      <dgm:spPr/>
      <dgm:t>
        <a:bodyPr/>
        <a:lstStyle/>
        <a:p>
          <a:r>
            <a:rPr lang="fr-FR" dirty="0">
              <a:hlinkClick xmlns:r="http://schemas.openxmlformats.org/officeDocument/2006/relationships" r:id="rId3"/>
            </a:rPr>
            <a:t>Cyber </a:t>
          </a:r>
          <a:r>
            <a:rPr lang="fr-FR" dirty="0" err="1">
              <a:hlinkClick xmlns:r="http://schemas.openxmlformats.org/officeDocument/2006/relationships" r:id="rId3"/>
            </a:rPr>
            <a:t>Resilience</a:t>
          </a:r>
          <a:r>
            <a:rPr lang="fr-FR" dirty="0">
              <a:hlinkClick xmlns:r="http://schemas.openxmlformats.org/officeDocument/2006/relationships" r:id="rId3"/>
            </a:rPr>
            <a:t> </a:t>
          </a:r>
          <a:r>
            <a:rPr lang="fr-FR" dirty="0" err="1">
              <a:hlinkClick xmlns:r="http://schemas.openxmlformats.org/officeDocument/2006/relationships" r:id="rId3"/>
            </a:rPr>
            <a:t>Act</a:t>
          </a:r>
          <a:endParaRPr lang="fr-FR" dirty="0"/>
        </a:p>
      </dgm:t>
    </dgm:pt>
    <dgm:pt modelId="{FA0BA0A4-3939-466B-85EA-D2974A0565DD}" type="parTrans" cxnId="{E488C6E8-4F5E-4EC6-9CEA-4AC2AD02F68F}">
      <dgm:prSet/>
      <dgm:spPr/>
      <dgm:t>
        <a:bodyPr/>
        <a:lstStyle/>
        <a:p>
          <a:endParaRPr lang="fr-FR"/>
        </a:p>
      </dgm:t>
    </dgm:pt>
    <dgm:pt modelId="{05EFE775-B2DC-4A31-AD68-C2E835C9A731}" type="sibTrans" cxnId="{E488C6E8-4F5E-4EC6-9CEA-4AC2AD02F68F}">
      <dgm:prSet/>
      <dgm:spPr/>
      <dgm:t>
        <a:bodyPr/>
        <a:lstStyle/>
        <a:p>
          <a:endParaRPr lang="fr-FR"/>
        </a:p>
      </dgm:t>
    </dgm:pt>
    <dgm:pt modelId="{84709810-A49D-45D5-BA2B-F6FF7626F615}">
      <dgm:prSet phldrT="[Texte]"/>
      <dgm:spPr/>
      <dgm:t>
        <a:bodyPr/>
        <a:lstStyle/>
        <a:p>
          <a:r>
            <a:rPr lang="fr-FR" dirty="0"/>
            <a:t>PCI DSS v4.0</a:t>
          </a:r>
        </a:p>
      </dgm:t>
    </dgm:pt>
    <dgm:pt modelId="{97D64A36-55C1-4D4F-AEA2-41AAEED880CB}" type="parTrans" cxnId="{A850A204-844B-46EE-B995-BD72A81AA79A}">
      <dgm:prSet/>
      <dgm:spPr/>
      <dgm:t>
        <a:bodyPr/>
        <a:lstStyle/>
        <a:p>
          <a:endParaRPr lang="fr-FR"/>
        </a:p>
      </dgm:t>
    </dgm:pt>
    <dgm:pt modelId="{B0ADC6A3-A40C-40D2-93F3-A76E3A3DD065}" type="sibTrans" cxnId="{A850A204-844B-46EE-B995-BD72A81AA79A}">
      <dgm:prSet/>
      <dgm:spPr/>
      <dgm:t>
        <a:bodyPr/>
        <a:lstStyle/>
        <a:p>
          <a:endParaRPr lang="fr-FR"/>
        </a:p>
      </dgm:t>
    </dgm:pt>
    <dgm:pt modelId="{ECB1593A-1B96-4AE8-B300-B4EE89941A17}">
      <dgm:prSet phldrT="[Texte]"/>
      <dgm:spPr/>
      <dgm:t>
        <a:bodyPr/>
        <a:lstStyle/>
        <a:p>
          <a:r>
            <a:rPr lang="en-US" dirty="0"/>
            <a:t>“[…] market surveillance authorities may request manufacturers of such categories of products with digital elements to provide the relevant software bills of materials”</a:t>
          </a:r>
          <a:br>
            <a:rPr lang="fr-FR" dirty="0"/>
          </a:br>
          <a:r>
            <a:rPr lang="fr-FR" dirty="0"/>
            <a:t>Article 13. 25.</a:t>
          </a:r>
        </a:p>
      </dgm:t>
    </dgm:pt>
    <dgm:pt modelId="{9D3FA8B9-8D11-4688-884E-F17B36015650}" type="parTrans" cxnId="{CCE8A9C7-2C49-495D-9379-8AF705B8784B}">
      <dgm:prSet/>
      <dgm:spPr/>
      <dgm:t>
        <a:bodyPr/>
        <a:lstStyle/>
        <a:p>
          <a:endParaRPr lang="fr-FR"/>
        </a:p>
      </dgm:t>
    </dgm:pt>
    <dgm:pt modelId="{70990A71-BA96-46EE-AD4F-7BF999AF7A28}" type="sibTrans" cxnId="{CCE8A9C7-2C49-495D-9379-8AF705B8784B}">
      <dgm:prSet/>
      <dgm:spPr/>
      <dgm:t>
        <a:bodyPr/>
        <a:lstStyle/>
        <a:p>
          <a:endParaRPr lang="fr-FR"/>
        </a:p>
      </dgm:t>
    </dgm:pt>
    <dgm:pt modelId="{1AC8BDD4-2377-49DA-A58F-CF211F075CAE}">
      <dgm:prSet/>
      <dgm:spPr/>
      <dgm:t>
        <a:bodyPr/>
        <a:lstStyle/>
        <a:p>
          <a:r>
            <a:rPr lang="en-US" dirty="0"/>
            <a:t>“An inventory of bespoke and custom software, and third-party software components incorporated into bespoke and custom software is maintained to facilitate vulnerability and patch management.”</a:t>
          </a:r>
          <a:br>
            <a:rPr lang="en-US" dirty="0"/>
          </a:br>
          <a:r>
            <a:rPr lang="fr-FR" dirty="0"/>
            <a:t>Section 6.3.2</a:t>
          </a:r>
        </a:p>
      </dgm:t>
    </dgm:pt>
    <dgm:pt modelId="{DE9BED59-E6AB-455C-8705-8F50C6E7E00A}" type="parTrans" cxnId="{4EDB3AFD-87F3-40E7-8DBA-78F182BC0C03}">
      <dgm:prSet/>
      <dgm:spPr/>
      <dgm:t>
        <a:bodyPr/>
        <a:lstStyle/>
        <a:p>
          <a:endParaRPr lang="fr-FR"/>
        </a:p>
      </dgm:t>
    </dgm:pt>
    <dgm:pt modelId="{D9739F23-68B1-4EF2-A758-0814858D96B5}" type="sibTrans" cxnId="{4EDB3AFD-87F3-40E7-8DBA-78F182BC0C03}">
      <dgm:prSet/>
      <dgm:spPr/>
      <dgm:t>
        <a:bodyPr/>
        <a:lstStyle/>
        <a:p>
          <a:endParaRPr lang="fr-FR"/>
        </a:p>
      </dgm:t>
    </dgm:pt>
    <dgm:pt modelId="{D10E64D8-3EED-4782-AD78-5111F0B5C6EE}">
      <dgm:prSet phldrT="[Texte]"/>
      <dgm:spPr/>
      <dgm:t>
        <a:bodyPr/>
        <a:lstStyle/>
        <a:p>
          <a:r>
            <a:rPr lang="en-US" dirty="0"/>
            <a:t>“In order to facilitate vulnerability analysis, manufacturers should identify and document components contained in the products with digital elements, including by drawing up an SBOM”</a:t>
          </a:r>
          <a:br>
            <a:rPr lang="en-US" dirty="0"/>
          </a:br>
          <a:r>
            <a:rPr lang="en-US" dirty="0"/>
            <a:t>(77)</a:t>
          </a:r>
          <a:endParaRPr lang="fr-FR" dirty="0"/>
        </a:p>
      </dgm:t>
    </dgm:pt>
    <dgm:pt modelId="{9E40E7D2-ECB0-4115-BE9D-FD518B8F82D3}" type="parTrans" cxnId="{91DA61B0-A34C-458C-B860-AFEC0FA0B35D}">
      <dgm:prSet/>
      <dgm:spPr/>
      <dgm:t>
        <a:bodyPr/>
        <a:lstStyle/>
        <a:p>
          <a:endParaRPr lang="fr-FR"/>
        </a:p>
      </dgm:t>
    </dgm:pt>
    <dgm:pt modelId="{E12E8035-855E-410A-B1CA-BB06D7FB771D}" type="sibTrans" cxnId="{91DA61B0-A34C-458C-B860-AFEC0FA0B35D}">
      <dgm:prSet/>
      <dgm:spPr/>
      <dgm:t>
        <a:bodyPr/>
        <a:lstStyle/>
        <a:p>
          <a:endParaRPr lang="fr-FR"/>
        </a:p>
      </dgm:t>
    </dgm:pt>
    <dgm:pt modelId="{92431D1E-A066-4DF2-A2D7-FB9412DA785D}">
      <dgm:prSet phldrT="[Texte]"/>
      <dgm:spPr/>
      <dgm:t>
        <a:bodyPr/>
        <a:lstStyle/>
        <a:p>
          <a:r>
            <a:rPr lang="fr-FR" dirty="0"/>
            <a:t>Conserver un historique auditable du SCA en production </a:t>
          </a:r>
        </a:p>
      </dgm:t>
    </dgm:pt>
    <dgm:pt modelId="{6E550C85-215D-4FD3-A219-B3664EB61D43}" type="parTrans" cxnId="{40F94972-06D4-4641-AC98-41F2F41355CC}">
      <dgm:prSet/>
      <dgm:spPr/>
      <dgm:t>
        <a:bodyPr/>
        <a:lstStyle/>
        <a:p>
          <a:endParaRPr lang="fr-FR"/>
        </a:p>
      </dgm:t>
    </dgm:pt>
    <dgm:pt modelId="{940EA927-933D-46F6-9BA8-7451090C2800}" type="sibTrans" cxnId="{40F94972-06D4-4641-AC98-41F2F41355CC}">
      <dgm:prSet/>
      <dgm:spPr/>
      <dgm:t>
        <a:bodyPr/>
        <a:lstStyle/>
        <a:p>
          <a:endParaRPr lang="fr-FR"/>
        </a:p>
      </dgm:t>
    </dgm:pt>
    <dgm:pt modelId="{04D55273-FF74-47E3-BB6F-82CCB1645FA5}">
      <dgm:prSet phldrT="[Texte]"/>
      <dgm:spPr/>
      <dgm:t>
        <a:bodyPr/>
        <a:lstStyle/>
        <a:p>
          <a:r>
            <a:rPr lang="fr-FR" dirty="0"/>
            <a:t>Attention : un scan SCA est fait sur le dernier tag de release. Cf les cas où il n’est pas déployé en prod.</a:t>
          </a:r>
        </a:p>
      </dgm:t>
    </dgm:pt>
    <dgm:pt modelId="{C22FE52A-5BAE-4994-96CE-E526209FA140}" type="parTrans" cxnId="{4F812AC6-C1C5-4C46-A119-A58F1D83EAB6}">
      <dgm:prSet/>
      <dgm:spPr/>
      <dgm:t>
        <a:bodyPr/>
        <a:lstStyle/>
        <a:p>
          <a:endParaRPr lang="fr-FR"/>
        </a:p>
      </dgm:t>
    </dgm:pt>
    <dgm:pt modelId="{795CDEDC-2370-424E-9F05-2C51D0A2068B}" type="sibTrans" cxnId="{4F812AC6-C1C5-4C46-A119-A58F1D83EAB6}">
      <dgm:prSet/>
      <dgm:spPr/>
      <dgm:t>
        <a:bodyPr/>
        <a:lstStyle/>
        <a:p>
          <a:endParaRPr lang="fr-FR"/>
        </a:p>
      </dgm:t>
    </dgm:pt>
    <dgm:pt modelId="{0F95E700-42FF-4985-A5C6-85BF8D3D2B44}" type="pres">
      <dgm:prSet presAssocID="{B9B5058E-0C3F-4AE8-9566-387114A3848E}" presName="linear" presStyleCnt="0">
        <dgm:presLayoutVars>
          <dgm:animLvl val="lvl"/>
          <dgm:resizeHandles val="exact"/>
        </dgm:presLayoutVars>
      </dgm:prSet>
      <dgm:spPr/>
    </dgm:pt>
    <dgm:pt modelId="{36B51DB6-D61B-476D-8B35-ED4BD303BDF3}" type="pres">
      <dgm:prSet presAssocID="{0632EAE4-A024-4527-A123-7481311DE83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B9FC6A2-2F5A-4B0F-9CB6-82253E2B3AF9}" type="pres">
      <dgm:prSet presAssocID="{88FA5BE3-E8A2-4064-99D4-89250D3550E6}" presName="spacer" presStyleCnt="0"/>
      <dgm:spPr/>
    </dgm:pt>
    <dgm:pt modelId="{EC75A886-E76A-4C78-9B8B-1CFBA4360E34}" type="pres">
      <dgm:prSet presAssocID="{FF7F3A1A-D78F-4EDA-BF98-D8890D38179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630A988-8AD4-41D0-9DB5-D3067E3D7486}" type="pres">
      <dgm:prSet presAssocID="{FF7F3A1A-D78F-4EDA-BF98-D8890D381790}" presName="childText" presStyleLbl="revTx" presStyleIdx="0" presStyleCnt="3">
        <dgm:presLayoutVars>
          <dgm:bulletEnabled val="1"/>
        </dgm:presLayoutVars>
      </dgm:prSet>
      <dgm:spPr/>
    </dgm:pt>
    <dgm:pt modelId="{C36875AF-6164-4366-B08F-D11F064490CD}" type="pres">
      <dgm:prSet presAssocID="{92431D1E-A066-4DF2-A2D7-FB9412DA785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32FE548-1D4E-4AEC-B717-611B103E7C61}" type="pres">
      <dgm:prSet presAssocID="{940EA927-933D-46F6-9BA8-7451090C2800}" presName="spacer" presStyleCnt="0"/>
      <dgm:spPr/>
    </dgm:pt>
    <dgm:pt modelId="{E931A464-0FF3-4A17-96DF-F25F7665BE7D}" type="pres">
      <dgm:prSet presAssocID="{CB573284-94EC-4D3B-B946-B08D022DBA9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EFEE0C1-2EDE-4500-B41B-F509AC843E2E}" type="pres">
      <dgm:prSet presAssocID="{CB573284-94EC-4D3B-B946-B08D022DBA9F}" presName="childText" presStyleLbl="revTx" presStyleIdx="1" presStyleCnt="3">
        <dgm:presLayoutVars>
          <dgm:bulletEnabled val="1"/>
        </dgm:presLayoutVars>
      </dgm:prSet>
      <dgm:spPr/>
    </dgm:pt>
    <dgm:pt modelId="{393DAC10-A791-4935-92A1-E2773644B914}" type="pres">
      <dgm:prSet presAssocID="{84709810-A49D-45D5-BA2B-F6FF7626F61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B9B6A3A2-7DD9-48E2-89D7-FD60174AA6BD}" type="pres">
      <dgm:prSet presAssocID="{84709810-A49D-45D5-BA2B-F6FF7626F615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3A519A02-1082-44FC-8875-225A92B7B289}" type="presOf" srcId="{0632EAE4-A024-4527-A123-7481311DE833}" destId="{36B51DB6-D61B-476D-8B35-ED4BD303BDF3}" srcOrd="0" destOrd="0" presId="urn:microsoft.com/office/officeart/2005/8/layout/vList2"/>
    <dgm:cxn modelId="{A850A204-844B-46EE-B995-BD72A81AA79A}" srcId="{B9B5058E-0C3F-4AE8-9566-387114A3848E}" destId="{84709810-A49D-45D5-BA2B-F6FF7626F615}" srcOrd="4" destOrd="0" parTransId="{97D64A36-55C1-4D4F-AEA2-41AAEED880CB}" sibTransId="{B0ADC6A3-A40C-40D2-93F3-A76E3A3DD065}"/>
    <dgm:cxn modelId="{531D9422-5EEA-4FD8-A82F-A07F7B8D92DC}" type="presOf" srcId="{1AC8BDD4-2377-49DA-A58F-CF211F075CAE}" destId="{B9B6A3A2-7DD9-48E2-89D7-FD60174AA6BD}" srcOrd="0" destOrd="0" presId="urn:microsoft.com/office/officeart/2005/8/layout/vList2"/>
    <dgm:cxn modelId="{CE7AAE24-E2AB-43E9-8227-F9B97D385481}" srcId="{B9B5058E-0C3F-4AE8-9566-387114A3848E}" destId="{0632EAE4-A024-4527-A123-7481311DE833}" srcOrd="0" destOrd="0" parTransId="{D799FD0C-1522-4AD6-8D3D-0AEEAF7EB879}" sibTransId="{88FA5BE3-E8A2-4064-99D4-89250D3550E6}"/>
    <dgm:cxn modelId="{94BF3C3C-08E6-46C8-B3FA-46DDE67C4795}" type="presOf" srcId="{04D55273-FF74-47E3-BB6F-82CCB1645FA5}" destId="{D630A988-8AD4-41D0-9DB5-D3067E3D7486}" srcOrd="0" destOrd="0" presId="urn:microsoft.com/office/officeart/2005/8/layout/vList2"/>
    <dgm:cxn modelId="{28E76162-2364-4E07-BC6F-86CA4924F773}" type="presOf" srcId="{84709810-A49D-45D5-BA2B-F6FF7626F615}" destId="{393DAC10-A791-4935-92A1-E2773644B914}" srcOrd="0" destOrd="0" presId="urn:microsoft.com/office/officeart/2005/8/layout/vList2"/>
    <dgm:cxn modelId="{CE69D644-D824-4099-A8D9-F9B572B07899}" type="presOf" srcId="{D10E64D8-3EED-4782-AD78-5111F0B5C6EE}" destId="{9EFEE0C1-2EDE-4500-B41B-F509AC843E2E}" srcOrd="0" destOrd="0" presId="urn:microsoft.com/office/officeart/2005/8/layout/vList2"/>
    <dgm:cxn modelId="{872CAB4F-EE48-4BED-BC06-E92189BD2CC2}" type="presOf" srcId="{FF7F3A1A-D78F-4EDA-BF98-D8890D381790}" destId="{EC75A886-E76A-4C78-9B8B-1CFBA4360E34}" srcOrd="0" destOrd="0" presId="urn:microsoft.com/office/officeart/2005/8/layout/vList2"/>
    <dgm:cxn modelId="{40F94972-06D4-4641-AC98-41F2F41355CC}" srcId="{B9B5058E-0C3F-4AE8-9566-387114A3848E}" destId="{92431D1E-A066-4DF2-A2D7-FB9412DA785D}" srcOrd="2" destOrd="0" parTransId="{6E550C85-215D-4FD3-A219-B3664EB61D43}" sibTransId="{940EA927-933D-46F6-9BA8-7451090C2800}"/>
    <dgm:cxn modelId="{B3B39775-C8CD-4A4E-82F5-16F72350D753}" type="presOf" srcId="{92431D1E-A066-4DF2-A2D7-FB9412DA785D}" destId="{C36875AF-6164-4366-B08F-D11F064490CD}" srcOrd="0" destOrd="0" presId="urn:microsoft.com/office/officeart/2005/8/layout/vList2"/>
    <dgm:cxn modelId="{BC9A0956-A419-4951-9346-AEB84071FF5A}" type="presOf" srcId="{CB573284-94EC-4D3B-B946-B08D022DBA9F}" destId="{E931A464-0FF3-4A17-96DF-F25F7665BE7D}" srcOrd="0" destOrd="0" presId="urn:microsoft.com/office/officeart/2005/8/layout/vList2"/>
    <dgm:cxn modelId="{80BD4E90-D785-430C-B90A-1149A3C215B5}" type="presOf" srcId="{ECB1593A-1B96-4AE8-B300-B4EE89941A17}" destId="{9EFEE0C1-2EDE-4500-B41B-F509AC843E2E}" srcOrd="0" destOrd="1" presId="urn:microsoft.com/office/officeart/2005/8/layout/vList2"/>
    <dgm:cxn modelId="{91DA61B0-A34C-458C-B860-AFEC0FA0B35D}" srcId="{CB573284-94EC-4D3B-B946-B08D022DBA9F}" destId="{D10E64D8-3EED-4782-AD78-5111F0B5C6EE}" srcOrd="0" destOrd="0" parTransId="{9E40E7D2-ECB0-4115-BE9D-FD518B8F82D3}" sibTransId="{E12E8035-855E-410A-B1CA-BB06D7FB771D}"/>
    <dgm:cxn modelId="{CFBA8EB4-6324-4CD3-8335-1357C67A2CC5}" srcId="{B9B5058E-0C3F-4AE8-9566-387114A3848E}" destId="{FF7F3A1A-D78F-4EDA-BF98-D8890D381790}" srcOrd="1" destOrd="0" parTransId="{85E3A184-74F6-4219-B890-E2BFD79AB69A}" sibTransId="{30C544E5-AB9A-4CF3-B87B-E59D6415644B}"/>
    <dgm:cxn modelId="{20D4A1B5-56CD-469D-AAA4-3A579CFF5B43}" type="presOf" srcId="{B9B5058E-0C3F-4AE8-9566-387114A3848E}" destId="{0F95E700-42FF-4985-A5C6-85BF8D3D2B44}" srcOrd="0" destOrd="0" presId="urn:microsoft.com/office/officeart/2005/8/layout/vList2"/>
    <dgm:cxn modelId="{4F812AC6-C1C5-4C46-A119-A58F1D83EAB6}" srcId="{FF7F3A1A-D78F-4EDA-BF98-D8890D381790}" destId="{04D55273-FF74-47E3-BB6F-82CCB1645FA5}" srcOrd="0" destOrd="0" parTransId="{C22FE52A-5BAE-4994-96CE-E526209FA140}" sibTransId="{795CDEDC-2370-424E-9F05-2C51D0A2068B}"/>
    <dgm:cxn modelId="{CCE8A9C7-2C49-495D-9379-8AF705B8784B}" srcId="{CB573284-94EC-4D3B-B946-B08D022DBA9F}" destId="{ECB1593A-1B96-4AE8-B300-B4EE89941A17}" srcOrd="1" destOrd="0" parTransId="{9D3FA8B9-8D11-4688-884E-F17B36015650}" sibTransId="{70990A71-BA96-46EE-AD4F-7BF999AF7A28}"/>
    <dgm:cxn modelId="{E488C6E8-4F5E-4EC6-9CEA-4AC2AD02F68F}" srcId="{B9B5058E-0C3F-4AE8-9566-387114A3848E}" destId="{CB573284-94EC-4D3B-B946-B08D022DBA9F}" srcOrd="3" destOrd="0" parTransId="{FA0BA0A4-3939-466B-85EA-D2974A0565DD}" sibTransId="{05EFE775-B2DC-4A31-AD68-C2E835C9A731}"/>
    <dgm:cxn modelId="{4EDB3AFD-87F3-40E7-8DBA-78F182BC0C03}" srcId="{84709810-A49D-45D5-BA2B-F6FF7626F615}" destId="{1AC8BDD4-2377-49DA-A58F-CF211F075CAE}" srcOrd="0" destOrd="0" parTransId="{DE9BED59-E6AB-455C-8705-8F50C6E7E00A}" sibTransId="{D9739F23-68B1-4EF2-A758-0814858D96B5}"/>
    <dgm:cxn modelId="{1F4B37CC-21D8-43E8-AACE-872CC64036CB}" type="presParOf" srcId="{0F95E700-42FF-4985-A5C6-85BF8D3D2B44}" destId="{36B51DB6-D61B-476D-8B35-ED4BD303BDF3}" srcOrd="0" destOrd="0" presId="urn:microsoft.com/office/officeart/2005/8/layout/vList2"/>
    <dgm:cxn modelId="{3243D407-87F0-422C-A3CE-5B9B0525BE8F}" type="presParOf" srcId="{0F95E700-42FF-4985-A5C6-85BF8D3D2B44}" destId="{AB9FC6A2-2F5A-4B0F-9CB6-82253E2B3AF9}" srcOrd="1" destOrd="0" presId="urn:microsoft.com/office/officeart/2005/8/layout/vList2"/>
    <dgm:cxn modelId="{71C0FD5F-224A-4C6B-9D12-6F824607DCCE}" type="presParOf" srcId="{0F95E700-42FF-4985-A5C6-85BF8D3D2B44}" destId="{EC75A886-E76A-4C78-9B8B-1CFBA4360E34}" srcOrd="2" destOrd="0" presId="urn:microsoft.com/office/officeart/2005/8/layout/vList2"/>
    <dgm:cxn modelId="{CF7149E0-BBB6-4D59-BDA3-23FDC3FD6388}" type="presParOf" srcId="{0F95E700-42FF-4985-A5C6-85BF8D3D2B44}" destId="{D630A988-8AD4-41D0-9DB5-D3067E3D7486}" srcOrd="3" destOrd="0" presId="urn:microsoft.com/office/officeart/2005/8/layout/vList2"/>
    <dgm:cxn modelId="{1B11A1E8-4A4D-4C67-9F10-18997A2B065D}" type="presParOf" srcId="{0F95E700-42FF-4985-A5C6-85BF8D3D2B44}" destId="{C36875AF-6164-4366-B08F-D11F064490CD}" srcOrd="4" destOrd="0" presId="urn:microsoft.com/office/officeart/2005/8/layout/vList2"/>
    <dgm:cxn modelId="{20F11429-77AA-4BCD-B6EF-2040FD901C3D}" type="presParOf" srcId="{0F95E700-42FF-4985-A5C6-85BF8D3D2B44}" destId="{732FE548-1D4E-4AEC-B717-611B103E7C61}" srcOrd="5" destOrd="0" presId="urn:microsoft.com/office/officeart/2005/8/layout/vList2"/>
    <dgm:cxn modelId="{49052877-8AB2-4612-AF91-ECC7A81B83A9}" type="presParOf" srcId="{0F95E700-42FF-4985-A5C6-85BF8D3D2B44}" destId="{E931A464-0FF3-4A17-96DF-F25F7665BE7D}" srcOrd="6" destOrd="0" presId="urn:microsoft.com/office/officeart/2005/8/layout/vList2"/>
    <dgm:cxn modelId="{DBF5D730-3B1D-4904-95CE-E69E04B6C4E7}" type="presParOf" srcId="{0F95E700-42FF-4985-A5C6-85BF8D3D2B44}" destId="{9EFEE0C1-2EDE-4500-B41B-F509AC843E2E}" srcOrd="7" destOrd="0" presId="urn:microsoft.com/office/officeart/2005/8/layout/vList2"/>
    <dgm:cxn modelId="{37DE0FE7-839A-4813-B46D-7ECC055762BB}" type="presParOf" srcId="{0F95E700-42FF-4985-A5C6-85BF8D3D2B44}" destId="{393DAC10-A791-4935-92A1-E2773644B914}" srcOrd="8" destOrd="0" presId="urn:microsoft.com/office/officeart/2005/8/layout/vList2"/>
    <dgm:cxn modelId="{567E0C9F-C4F9-47B3-A31C-B82582DCEB19}" type="presParOf" srcId="{0F95E700-42FF-4985-A5C6-85BF8D3D2B44}" destId="{B9B6A3A2-7DD9-48E2-89D7-FD60174AA6B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21262-08BF-45B1-B1D0-A82D87A24BFA}">
      <dsp:nvSpPr>
        <dsp:cNvPr id="0" name=""/>
        <dsp:cNvSpPr/>
      </dsp:nvSpPr>
      <dsp:spPr>
        <a:xfrm>
          <a:off x="0" y="22259"/>
          <a:ext cx="7379629" cy="1584000"/>
        </a:xfrm>
        <a:prstGeom prst="rightArrow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DCEA3-B825-4818-A0A7-CB3DD239549A}">
      <dsp:nvSpPr>
        <dsp:cNvPr id="0" name=""/>
        <dsp:cNvSpPr/>
      </dsp:nvSpPr>
      <dsp:spPr>
        <a:xfrm>
          <a:off x="5098765" y="418259"/>
          <a:ext cx="1873733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3520" rIns="0" bIns="2235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solidFill>
                <a:schemeClr val="bg1"/>
              </a:solidFill>
            </a:rPr>
            <a:t>SBOM</a:t>
          </a:r>
        </a:p>
      </dsp:txBody>
      <dsp:txXfrm>
        <a:off x="5098765" y="418259"/>
        <a:ext cx="1873733" cy="792000"/>
      </dsp:txXfrm>
    </dsp:sp>
    <dsp:sp modelId="{8A50F6D0-8C46-488A-BF64-5644D62AE91E}">
      <dsp:nvSpPr>
        <dsp:cNvPr id="0" name=""/>
        <dsp:cNvSpPr/>
      </dsp:nvSpPr>
      <dsp:spPr>
        <a:xfrm>
          <a:off x="2850284" y="418259"/>
          <a:ext cx="1873733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3520" rIns="0" bIns="2235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solidFill>
                <a:schemeClr val="bg1"/>
              </a:solidFill>
            </a:rPr>
            <a:t>SCA</a:t>
          </a:r>
        </a:p>
      </dsp:txBody>
      <dsp:txXfrm>
        <a:off x="2850284" y="418259"/>
        <a:ext cx="1873733" cy="792000"/>
      </dsp:txXfrm>
    </dsp:sp>
    <dsp:sp modelId="{687598FC-0DC4-4991-83D1-069381AAD50F}">
      <dsp:nvSpPr>
        <dsp:cNvPr id="0" name=""/>
        <dsp:cNvSpPr/>
      </dsp:nvSpPr>
      <dsp:spPr>
        <a:xfrm>
          <a:off x="601803" y="418259"/>
          <a:ext cx="1873733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3520" rIns="0" bIns="2235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 err="1">
              <a:solidFill>
                <a:schemeClr val="bg1"/>
              </a:solidFill>
            </a:rPr>
            <a:t>AppSec</a:t>
          </a:r>
          <a:endParaRPr lang="fr-FR" sz="2200" kern="1200" dirty="0">
            <a:solidFill>
              <a:schemeClr val="bg1"/>
            </a:solidFill>
          </a:endParaRPr>
        </a:p>
      </dsp:txBody>
      <dsp:txXfrm>
        <a:off x="601803" y="418259"/>
        <a:ext cx="1873733" cy="792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51DB6-D61B-476D-8B35-ED4BD303BDF3}">
      <dsp:nvSpPr>
        <dsp:cNvPr id="0" name=""/>
        <dsp:cNvSpPr/>
      </dsp:nvSpPr>
      <dsp:spPr>
        <a:xfrm>
          <a:off x="0" y="11289"/>
          <a:ext cx="10368384" cy="63560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Avoir une vision globale </a:t>
          </a:r>
          <a:r>
            <a:rPr lang="fr-FR" sz="1600" i="1" kern="1200" dirty="0"/>
            <a:t>Software Composition </a:t>
          </a:r>
          <a:r>
            <a:rPr lang="fr-FR" sz="1600" i="1" kern="1200" dirty="0" err="1"/>
            <a:t>Analysis</a:t>
          </a:r>
          <a:r>
            <a:rPr lang="fr-FR" sz="1600" kern="1200" dirty="0"/>
            <a:t> (SCA) en production</a:t>
          </a:r>
        </a:p>
      </dsp:txBody>
      <dsp:txXfrm>
        <a:off x="31028" y="42317"/>
        <a:ext cx="10306328" cy="573546"/>
      </dsp:txXfrm>
    </dsp:sp>
    <dsp:sp modelId="{EC75A886-E76A-4C78-9B8B-1CFBA4360E34}">
      <dsp:nvSpPr>
        <dsp:cNvPr id="0" name=""/>
        <dsp:cNvSpPr/>
      </dsp:nvSpPr>
      <dsp:spPr>
        <a:xfrm>
          <a:off x="0" y="692971"/>
          <a:ext cx="10368384" cy="63560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En cas de nouvelle CVE (type </a:t>
          </a:r>
          <a:r>
            <a:rPr lang="fr-FR" sz="1600" kern="1200" dirty="0">
              <a:hlinkClick xmlns:r="http://schemas.openxmlformats.org/officeDocument/2006/relationships" r:id="rId1"/>
            </a:rPr>
            <a:t>log4shell</a:t>
          </a:r>
          <a:r>
            <a:rPr lang="fr-FR" sz="1600" kern="1200" dirty="0"/>
            <a:t>, </a:t>
          </a:r>
          <a:r>
            <a:rPr lang="fr-FR" sz="1600" kern="1200" dirty="0">
              <a:hlinkClick xmlns:r="http://schemas.openxmlformats.org/officeDocument/2006/relationships" r:id="rId2"/>
            </a:rPr>
            <a:t>Tomcat RCE</a:t>
          </a:r>
          <a:r>
            <a:rPr lang="fr-FR" sz="1600" kern="1200" dirty="0"/>
            <a:t>…), identifier rapidement les applications vulnérables en production</a:t>
          </a:r>
        </a:p>
      </dsp:txBody>
      <dsp:txXfrm>
        <a:off x="31028" y="723999"/>
        <a:ext cx="10306328" cy="573546"/>
      </dsp:txXfrm>
    </dsp:sp>
    <dsp:sp modelId="{D630A988-8AD4-41D0-9DB5-D3067E3D7486}">
      <dsp:nvSpPr>
        <dsp:cNvPr id="0" name=""/>
        <dsp:cNvSpPr/>
      </dsp:nvSpPr>
      <dsp:spPr>
        <a:xfrm>
          <a:off x="0" y="1328574"/>
          <a:ext cx="10368384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196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Attention : un scan SCA est fait sur le dernier tag de release. Cf les cas où il n’est pas déployé en prod.</a:t>
          </a:r>
        </a:p>
      </dsp:txBody>
      <dsp:txXfrm>
        <a:off x="0" y="1328574"/>
        <a:ext cx="10368384" cy="264960"/>
      </dsp:txXfrm>
    </dsp:sp>
    <dsp:sp modelId="{C36875AF-6164-4366-B08F-D11F064490CD}">
      <dsp:nvSpPr>
        <dsp:cNvPr id="0" name=""/>
        <dsp:cNvSpPr/>
      </dsp:nvSpPr>
      <dsp:spPr>
        <a:xfrm>
          <a:off x="0" y="1593534"/>
          <a:ext cx="10368384" cy="63560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Conserver un historique auditable du SCA en production </a:t>
          </a:r>
        </a:p>
      </dsp:txBody>
      <dsp:txXfrm>
        <a:off x="31028" y="1624562"/>
        <a:ext cx="10306328" cy="573546"/>
      </dsp:txXfrm>
    </dsp:sp>
    <dsp:sp modelId="{E931A464-0FF3-4A17-96DF-F25F7665BE7D}">
      <dsp:nvSpPr>
        <dsp:cNvPr id="0" name=""/>
        <dsp:cNvSpPr/>
      </dsp:nvSpPr>
      <dsp:spPr>
        <a:xfrm>
          <a:off x="0" y="2275216"/>
          <a:ext cx="10368384" cy="63560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hlinkClick xmlns:r="http://schemas.openxmlformats.org/officeDocument/2006/relationships" r:id="rId3"/>
            </a:rPr>
            <a:t>Cyber </a:t>
          </a:r>
          <a:r>
            <a:rPr lang="fr-FR" sz="1600" kern="1200" dirty="0" err="1">
              <a:hlinkClick xmlns:r="http://schemas.openxmlformats.org/officeDocument/2006/relationships" r:id="rId3"/>
            </a:rPr>
            <a:t>Resilience</a:t>
          </a:r>
          <a:r>
            <a:rPr lang="fr-FR" sz="1600" kern="1200" dirty="0">
              <a:hlinkClick xmlns:r="http://schemas.openxmlformats.org/officeDocument/2006/relationships" r:id="rId3"/>
            </a:rPr>
            <a:t> </a:t>
          </a:r>
          <a:r>
            <a:rPr lang="fr-FR" sz="1600" kern="1200" dirty="0" err="1">
              <a:hlinkClick xmlns:r="http://schemas.openxmlformats.org/officeDocument/2006/relationships" r:id="rId3"/>
            </a:rPr>
            <a:t>Act</a:t>
          </a:r>
          <a:endParaRPr lang="fr-FR" sz="1600" kern="1200" dirty="0"/>
        </a:p>
      </dsp:txBody>
      <dsp:txXfrm>
        <a:off x="31028" y="2306244"/>
        <a:ext cx="10306328" cy="573546"/>
      </dsp:txXfrm>
    </dsp:sp>
    <dsp:sp modelId="{9EFEE0C1-2EDE-4500-B41B-F509AC843E2E}">
      <dsp:nvSpPr>
        <dsp:cNvPr id="0" name=""/>
        <dsp:cNvSpPr/>
      </dsp:nvSpPr>
      <dsp:spPr>
        <a:xfrm>
          <a:off x="0" y="2910819"/>
          <a:ext cx="10368384" cy="1092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196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“In order to facilitate vulnerability analysis, manufacturers should identify and document components contained in the products with digital elements, including by drawing up an SBOM”</a:t>
          </a:r>
          <a:br>
            <a:rPr lang="en-US" sz="1200" kern="1200" dirty="0"/>
          </a:br>
          <a:r>
            <a:rPr lang="en-US" sz="1200" kern="1200" dirty="0"/>
            <a:t>(77)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“[…] market surveillance authorities may request manufacturers of such categories of products with digital elements to provide the relevant software bills of materials”</a:t>
          </a:r>
          <a:br>
            <a:rPr lang="fr-FR" sz="1200" kern="1200" dirty="0"/>
          </a:br>
          <a:r>
            <a:rPr lang="fr-FR" sz="1200" kern="1200" dirty="0"/>
            <a:t>Article 13. 25.</a:t>
          </a:r>
        </a:p>
      </dsp:txBody>
      <dsp:txXfrm>
        <a:off x="0" y="2910819"/>
        <a:ext cx="10368384" cy="1092960"/>
      </dsp:txXfrm>
    </dsp:sp>
    <dsp:sp modelId="{393DAC10-A791-4935-92A1-E2773644B914}">
      <dsp:nvSpPr>
        <dsp:cNvPr id="0" name=""/>
        <dsp:cNvSpPr/>
      </dsp:nvSpPr>
      <dsp:spPr>
        <a:xfrm>
          <a:off x="0" y="4003779"/>
          <a:ext cx="10368384" cy="63560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PCI DSS v4.0</a:t>
          </a:r>
        </a:p>
      </dsp:txBody>
      <dsp:txXfrm>
        <a:off x="31028" y="4034807"/>
        <a:ext cx="10306328" cy="573546"/>
      </dsp:txXfrm>
    </dsp:sp>
    <dsp:sp modelId="{B9B6A3A2-7DD9-48E2-89D7-FD60174AA6BD}">
      <dsp:nvSpPr>
        <dsp:cNvPr id="0" name=""/>
        <dsp:cNvSpPr/>
      </dsp:nvSpPr>
      <dsp:spPr>
        <a:xfrm>
          <a:off x="0" y="4639381"/>
          <a:ext cx="10368384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196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“An inventory of bespoke and custom software, and third-party software components incorporated into bespoke and custom software is maintained to facilitate vulnerability and patch management.”</a:t>
          </a:r>
          <a:br>
            <a:rPr lang="en-US" sz="1200" kern="1200" dirty="0"/>
          </a:br>
          <a:r>
            <a:rPr lang="fr-FR" sz="1200" kern="1200" dirty="0"/>
            <a:t>Section 6.3.2</a:t>
          </a:r>
        </a:p>
      </dsp:txBody>
      <dsp:txXfrm>
        <a:off x="0" y="4639381"/>
        <a:ext cx="10368384" cy="546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01875-1732-4D3A-AE0A-02125039605F}" type="datetimeFigureOut">
              <a:rPr lang="fr-FR" smtClean="0"/>
              <a:t>18/06/2025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4DA131-B735-44C6-A8EE-C3B7836E79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566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"</a:t>
            </a:r>
            <a:r>
              <a:rPr lang="fr-FR" dirty="0" err="1"/>
              <a:t>AppSec</a:t>
            </a:r>
            <a:r>
              <a:rPr lang="fr-FR" dirty="0"/>
              <a:t> SBOM"</a:t>
            </a:r>
          </a:p>
          <a:p>
            <a:r>
              <a:rPr lang="fr-FR" dirty="0"/>
              <a:t>    </a:t>
            </a:r>
            <a:r>
              <a:rPr lang="fr-FR" dirty="0" err="1"/>
              <a:t>AppSec</a:t>
            </a:r>
            <a:endParaRPr lang="fr-FR" dirty="0"/>
          </a:p>
          <a:p>
            <a:r>
              <a:rPr lang="fr-FR" dirty="0"/>
              <a:t>        Sécurité applicative</a:t>
            </a:r>
          </a:p>
          <a:p>
            <a:r>
              <a:rPr lang="fr-FR" dirty="0"/>
              <a:t>        Domaine de la cybersécurité</a:t>
            </a:r>
          </a:p>
          <a:p>
            <a:r>
              <a:rPr lang="fr-FR" dirty="0"/>
              <a:t>        Le métier : </a:t>
            </a:r>
            <a:r>
              <a:rPr lang="fr-FR" dirty="0" err="1"/>
              <a:t>cf</a:t>
            </a:r>
            <a:r>
              <a:rPr lang="fr-FR" dirty="0"/>
              <a:t> Open Worldwide Application Security Project</a:t>
            </a:r>
          </a:p>
          <a:p>
            <a:r>
              <a:rPr lang="fr-FR" dirty="0"/>
              <a:t>            Les top 10</a:t>
            </a:r>
          </a:p>
          <a:p>
            <a:r>
              <a:rPr lang="fr-FR" dirty="0"/>
              <a:t>                https://owasp.org/www-project-top-ten/</a:t>
            </a:r>
          </a:p>
          <a:p>
            <a:r>
              <a:rPr lang="fr-FR" dirty="0"/>
              <a:t>                https://owasp.org/API-Security/editions/2023/en/0x11-t10/</a:t>
            </a:r>
          </a:p>
          <a:p>
            <a:r>
              <a:rPr lang="fr-FR" dirty="0"/>
              <a:t>                https://owasp.org/www-project-mobile-top-10/</a:t>
            </a:r>
          </a:p>
          <a:p>
            <a:r>
              <a:rPr lang="fr-FR" dirty="0"/>
              <a:t>            Projets</a:t>
            </a:r>
          </a:p>
          <a:p>
            <a:r>
              <a:rPr lang="fr-FR" dirty="0"/>
              <a:t>                Secure headers</a:t>
            </a:r>
          </a:p>
          <a:p>
            <a:r>
              <a:rPr lang="fr-FR" dirty="0"/>
              <a:t>                    https://owasp.org/www-project-secure-headers/</a:t>
            </a:r>
          </a:p>
          <a:p>
            <a:r>
              <a:rPr lang="fr-FR" dirty="0"/>
              <a:t>            Méthodologie</a:t>
            </a:r>
          </a:p>
          <a:p>
            <a:r>
              <a:rPr lang="fr-FR" dirty="0"/>
              <a:t>                Revue de code sécurité</a:t>
            </a:r>
          </a:p>
          <a:p>
            <a:r>
              <a:rPr lang="fr-FR" dirty="0"/>
              <a:t>                    https://owasp.org/www-project-code-review-guide/</a:t>
            </a:r>
          </a:p>
          <a:p>
            <a:r>
              <a:rPr lang="fr-FR" dirty="0"/>
              <a:t>                </a:t>
            </a:r>
            <a:r>
              <a:rPr lang="fr-FR" dirty="0" err="1"/>
              <a:t>Threat</a:t>
            </a:r>
            <a:r>
              <a:rPr lang="fr-FR" dirty="0"/>
              <a:t> modeling</a:t>
            </a:r>
          </a:p>
          <a:p>
            <a:r>
              <a:rPr lang="fr-FR" dirty="0"/>
              <a:t>                    https://owasp.org/www-community/Threat_Modeling_Process</a:t>
            </a:r>
          </a:p>
          <a:p>
            <a:r>
              <a:rPr lang="fr-FR" dirty="0"/>
              <a:t>                    https://cheatsheetseries.owasp.org/cheatsheets/Threat_Modeling_Cheat_Sheet.html</a:t>
            </a:r>
          </a:p>
          <a:p>
            <a:r>
              <a:rPr lang="fr-FR" dirty="0"/>
              <a:t>            Modèles de maturité</a:t>
            </a:r>
          </a:p>
          <a:p>
            <a:r>
              <a:rPr lang="fr-FR" dirty="0"/>
              <a:t>                Cycle de développement sécurisé</a:t>
            </a:r>
          </a:p>
          <a:p>
            <a:r>
              <a:rPr lang="fr-FR" dirty="0"/>
              <a:t>                    https://owasp.org/www-project-samm/</a:t>
            </a:r>
          </a:p>
          <a:p>
            <a:r>
              <a:rPr lang="fr-FR" dirty="0"/>
              <a:t>                </a:t>
            </a:r>
            <a:r>
              <a:rPr lang="fr-FR" dirty="0" err="1"/>
              <a:t>DevSecOps</a:t>
            </a:r>
            <a:endParaRPr lang="fr-FR" dirty="0"/>
          </a:p>
          <a:p>
            <a:r>
              <a:rPr lang="fr-FR" dirty="0"/>
              <a:t>                    https://owasp.org/www-project-devsecops-maturity-model/</a:t>
            </a:r>
          </a:p>
          <a:p>
            <a:r>
              <a:rPr lang="fr-FR" dirty="0"/>
              <a:t>            Outils</a:t>
            </a:r>
          </a:p>
          <a:p>
            <a:r>
              <a:rPr lang="fr-FR" dirty="0"/>
              <a:t>                https://owasp.org/www-community/Source_Code_Analysis_Tools</a:t>
            </a:r>
          </a:p>
          <a:p>
            <a:r>
              <a:rPr lang="fr-FR" dirty="0"/>
              <a:t>                https://owasp.org/www-project-threat-dragon/</a:t>
            </a:r>
          </a:p>
          <a:p>
            <a:r>
              <a:rPr lang="fr-FR" dirty="0"/>
              <a:t>    SBOM</a:t>
            </a:r>
          </a:p>
          <a:p>
            <a:r>
              <a:rPr lang="fr-FR" dirty="0"/>
              <a:t>        </a:t>
            </a:r>
            <a:r>
              <a:rPr lang="fr-FR" dirty="0" err="1"/>
              <a:t>AppSec</a:t>
            </a:r>
            <a:r>
              <a:rPr lang="fr-FR" dirty="0"/>
              <a:t> &gt; Application Composition (SCA) &gt; SBOM</a:t>
            </a:r>
          </a:p>
          <a:p>
            <a:r>
              <a:rPr lang="fr-FR" dirty="0"/>
              <a:t>            SCA : process permanent de détection et d'analyse des vulnérabilités</a:t>
            </a:r>
          </a:p>
          <a:p>
            <a:r>
              <a:rPr lang="fr-FR" dirty="0"/>
              <a:t>            SBOM : fichier d'inventaire statique des dépendances pour un livrable</a:t>
            </a:r>
          </a:p>
          <a:p>
            <a:r>
              <a:rPr lang="fr-FR" dirty="0"/>
              <a:t>            On peut faire du SCA sans générer de SBOM</a:t>
            </a:r>
          </a:p>
          <a:p>
            <a:r>
              <a:rPr lang="fr-FR" dirty="0"/>
              <a:t>            Apport des SBOM :</a:t>
            </a:r>
          </a:p>
          <a:p>
            <a:r>
              <a:rPr lang="fr-FR" dirty="0"/>
              <a:t>                Portabilité et conformité à un standard (</a:t>
            </a:r>
            <a:r>
              <a:rPr lang="fr-FR" dirty="0" err="1"/>
              <a:t>CycloneDX</a:t>
            </a:r>
            <a:r>
              <a:rPr lang="fr-FR" dirty="0"/>
              <a:t>, SPDX)</a:t>
            </a:r>
          </a:p>
          <a:p>
            <a:r>
              <a:rPr lang="fr-FR" dirty="0"/>
              <a:t>                Conformité règlementaire</a:t>
            </a:r>
          </a:p>
          <a:p>
            <a:r>
              <a:rPr lang="fr-FR" dirty="0"/>
              <a:t>                "</a:t>
            </a:r>
            <a:r>
              <a:rPr lang="fr-FR" dirty="0" err="1"/>
              <a:t>downstream</a:t>
            </a:r>
            <a:r>
              <a:rPr lang="fr-FR" dirty="0"/>
              <a:t> use". Les outils d’analyse de vulnérabilités peuvent être cloisonnés ; en revanche, un SBOM peut être utilisé ultérieurement par d’autres outils (</a:t>
            </a:r>
            <a:r>
              <a:rPr lang="fr-FR" dirty="0" err="1"/>
              <a:t>dependency</a:t>
            </a:r>
            <a:r>
              <a:rPr lang="fr-FR" dirty="0"/>
              <a:t> trackers, outils </a:t>
            </a:r>
            <a:r>
              <a:rPr lang="fr-FR" dirty="0" err="1"/>
              <a:t>forensics</a:t>
            </a:r>
            <a:r>
              <a:rPr lang="fr-FR" dirty="0"/>
              <a:t>, auditeurs).</a:t>
            </a:r>
          </a:p>
          <a:p>
            <a:r>
              <a:rPr lang="fr-FR" dirty="0"/>
              <a:t>                "</a:t>
            </a:r>
            <a:r>
              <a:rPr lang="fr-FR" dirty="0" err="1"/>
              <a:t>produce</a:t>
            </a:r>
            <a:r>
              <a:rPr lang="fr-FR" dirty="0"/>
              <a:t> and </a:t>
            </a:r>
            <a:r>
              <a:rPr lang="fr-FR" dirty="0" err="1"/>
              <a:t>share</a:t>
            </a:r>
            <a:r>
              <a:rPr lang="fr-FR" dirty="0"/>
              <a:t>". approche plus collaborative et plus résiliente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9506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DevOps : culture d’entreprise qui vise à faire collaborer les </a:t>
            </a:r>
            <a:r>
              <a:rPr lang="fr-FR" dirty="0" err="1"/>
              <a:t>dév</a:t>
            </a:r>
            <a:r>
              <a:rPr lang="fr-FR" dirty="0"/>
              <a:t> et les </a:t>
            </a:r>
            <a:r>
              <a:rPr lang="fr-FR" dirty="0" err="1"/>
              <a:t>ops</a:t>
            </a:r>
            <a:endParaRPr lang="fr-FR" dirty="0"/>
          </a:p>
          <a:p>
            <a:r>
              <a:rPr lang="fr-FR" dirty="0"/>
              <a:t>La sécurité, le Machine Learning, l’optimisation financière sont des métiers.</a:t>
            </a:r>
          </a:p>
          <a:p>
            <a:r>
              <a:rPr lang="fr-FR" dirty="0"/>
              <a:t>On peut ajouter tout ce qu’on veut. Par exemple si on souhaite que la </a:t>
            </a:r>
            <a:r>
              <a:rPr lang="fr-FR" dirty="0" err="1"/>
              <a:t>toolchain</a:t>
            </a:r>
            <a:r>
              <a:rPr lang="fr-FR" dirty="0"/>
              <a:t> (Forge logicielle) soit optimisée (performances), on fait du </a:t>
            </a:r>
            <a:r>
              <a:rPr lang="fr-FR" dirty="0" err="1"/>
              <a:t>DevPerfOps</a:t>
            </a:r>
            <a:r>
              <a:rPr lang="fr-FR" dirty="0"/>
              <a:t>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913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Retenir 1 chose : « </a:t>
            </a:r>
            <a:r>
              <a:rPr lang="fr-FR" dirty="0" err="1"/>
              <a:t>DevSecOps</a:t>
            </a:r>
            <a:r>
              <a:rPr lang="fr-FR" dirty="0"/>
              <a:t> » controversé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Les gens sérieux parlent de sécurité applicative</a:t>
            </a:r>
          </a:p>
          <a:p>
            <a:r>
              <a:rPr lang="fr-FR" dirty="0"/>
              <a:t>La sécurité applicative inclut la sécurisation dans le cycle de vie du développement logiciel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895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482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333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 Apport des SBOM :</a:t>
            </a:r>
          </a:p>
          <a:p>
            <a:r>
              <a:rPr lang="fr-FR" dirty="0"/>
              <a:t>                Portabilité et conformité à un standard (</a:t>
            </a:r>
            <a:r>
              <a:rPr lang="fr-FR" dirty="0" err="1"/>
              <a:t>CycloneDX</a:t>
            </a:r>
            <a:r>
              <a:rPr lang="fr-FR" dirty="0"/>
              <a:t>, SPDX)</a:t>
            </a:r>
          </a:p>
          <a:p>
            <a:r>
              <a:rPr lang="fr-FR" dirty="0"/>
              <a:t>                Conformité règlementaire</a:t>
            </a:r>
          </a:p>
          <a:p>
            <a:r>
              <a:rPr lang="fr-FR" dirty="0"/>
              <a:t>                "</a:t>
            </a:r>
            <a:r>
              <a:rPr lang="fr-FR" dirty="0" err="1"/>
              <a:t>downstream</a:t>
            </a:r>
            <a:r>
              <a:rPr lang="fr-FR" dirty="0"/>
              <a:t> use". Les outils d’analyse de vulnérabilités peuvent être cloisonnés ; en revanche, un SBOM peut être utilisé ultérieurement par d’autres outils (</a:t>
            </a:r>
            <a:r>
              <a:rPr lang="fr-FR" dirty="0" err="1"/>
              <a:t>dependency</a:t>
            </a:r>
            <a:r>
              <a:rPr lang="fr-FR" dirty="0"/>
              <a:t> trackers, outils </a:t>
            </a:r>
            <a:r>
              <a:rPr lang="fr-FR" dirty="0" err="1"/>
              <a:t>forensics</a:t>
            </a:r>
            <a:r>
              <a:rPr lang="fr-FR" dirty="0"/>
              <a:t>, auditeurs).</a:t>
            </a:r>
          </a:p>
          <a:p>
            <a:r>
              <a:rPr lang="fr-FR" dirty="0"/>
              <a:t>                "</a:t>
            </a:r>
            <a:r>
              <a:rPr lang="fr-FR" dirty="0" err="1"/>
              <a:t>produce</a:t>
            </a:r>
            <a:r>
              <a:rPr lang="fr-FR" dirty="0"/>
              <a:t> and </a:t>
            </a:r>
            <a:r>
              <a:rPr lang="fr-FR" dirty="0" err="1"/>
              <a:t>share</a:t>
            </a:r>
            <a:r>
              <a:rPr lang="fr-FR" dirty="0"/>
              <a:t>". approche plus collaborative et plus résiliente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2727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docker container </a:t>
            </a:r>
            <a:r>
              <a:rPr lang="fr-FR" dirty="0" err="1"/>
              <a:t>ps</a:t>
            </a:r>
            <a:r>
              <a:rPr lang="fr-FR" dirty="0"/>
              <a:t> –a</a:t>
            </a:r>
          </a:p>
          <a:p>
            <a:r>
              <a:rPr lang="fr-FR" dirty="0"/>
              <a:t>docker container start </a:t>
            </a:r>
            <a:r>
              <a:rPr lang="fr-FR" dirty="0" err="1"/>
              <a:t>dependency-track</a:t>
            </a:r>
            <a:endParaRPr lang="fr-FR" dirty="0"/>
          </a:p>
          <a:p>
            <a:r>
              <a:rPr lang="en-US" dirty="0"/>
              <a:t>docker container logs --follow dependency-track</a:t>
            </a:r>
            <a:endParaRPr lang="fr-FR" dirty="0"/>
          </a:p>
          <a:p>
            <a:endParaRPr lang="fr-FR" dirty="0"/>
          </a:p>
          <a:p>
            <a:r>
              <a:rPr lang="en-US" dirty="0"/>
              <a:t>docker container run -m 8192m -p 8080:8080 --name dependency-track -v dependency-track:/data </a:t>
            </a:r>
            <a:r>
              <a:rPr lang="en-US" dirty="0" err="1"/>
              <a:t>dependencytrack</a:t>
            </a:r>
            <a:r>
              <a:rPr lang="en-US" dirty="0"/>
              <a:t>/bundled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3730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95D8B98-67E2-3308-CD7E-BA5A38F77D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2484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atamaniacrm.sharepoint.com/sites/CAT-SECURITE/Documents/Forms/AllItems.aspx?id=%2Fsites%2FCAT%2DSECURITE%2FDocuments%2F60%20%2D%20Veille%2F20%20%2D%20Veille%20m%C3%A9thodologique%2FApplication%5FSecurity%5FProgram%5FHandbook%2Epdf&amp;parent=%2Fsites%2FCAT%2DSECURITE%2FDocuments%2F60%20%2D%20Veille%2F20%20%2D%20Veille%20m%C3%A9thodologique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g"/><Relationship Id="rId5" Type="http://schemas.openxmlformats.org/officeDocument/2006/relationships/image" Target="../media/image20.jpeg"/><Relationship Id="rId4" Type="http://schemas.openxmlformats.org/officeDocument/2006/relationships/image" Target="../media/image19.jpg"/><Relationship Id="rId9" Type="http://schemas.openxmlformats.org/officeDocument/2006/relationships/hyperlink" Target="https://owasp.org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nvd.nist.gov/vuln/detail/cve-2021-44228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raw.githubusercontent.com/avergnaud/meetup-sboms/refs/heads/main/application-bom.json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exusconnect.io/articles/spdx-cyclonedx-or-swid-navigating-the-sbom-standard-landscape" TargetMode="External"/><Relationship Id="rId2" Type="http://schemas.openxmlformats.org/officeDocument/2006/relationships/hyperlink" Target="https://scvs.owasp.org/bom-maturity-model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hyperlink" Target="https://worklifenotes.com/2025/01/21/why-we-chose-cyclonedx-over-spdx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igital-strategy.ec.europa.eu/en/policies/cyber-resilience-act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jfrog.com/learn/sdlc/sbom/" TargetMode="Externa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www.devoxx.fr/agenda-2025/talk/vol-au-dessus-d-un-nid-de-vulnerabilites/" TargetMode="External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sbom-demo/dependency-track-export/-/raw/main/webgoat-export.xlsx?ref_type=heads" TargetMode="External"/><Relationship Id="rId2" Type="http://schemas.openxmlformats.org/officeDocument/2006/relationships/hyperlink" Target="https://gitlab.com/sbom-demo/webgoat/-/blob/main/.gitlab-ci.yml?ref_type=heads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sbom-demo/spring-hello" TargetMode="External"/><Relationship Id="rId2" Type="http://schemas.openxmlformats.org/officeDocument/2006/relationships/hyperlink" Target="https://github.com/CycloneDX/cdxgen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hyperlink" Target="https://gitlab.com/sbom-demo/dependency-track-export/-/raw/main/spring_hello-export.xlsx?ref_type=heads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orklifenotes.com/2025/01/14/why-a-single-sbom-is-never-enough/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138.68.93.168:8080/dashboar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lab.com/sbom-demo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138.68.93.168:8080/api/openapi.json" TargetMode="External"/><Relationship Id="rId2" Type="http://schemas.openxmlformats.org/officeDocument/2006/relationships/hyperlink" Target="https://docs.dependencytrack.org/integrations/rest-api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lab.com/sbom-demo/dependency-track-export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yclonedx.org/capabilities/obom/" TargetMode="External"/><Relationship Id="rId2" Type="http://schemas.openxmlformats.org/officeDocument/2006/relationships/hyperlink" Target="https://fossa.com/blog/sbom-examples-explained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yclonedx.org/capabilities/cbom/" TargetMode="External"/><Relationship Id="rId5" Type="http://schemas.openxmlformats.org/officeDocument/2006/relationships/hyperlink" Target="https://cyclonedx.org/tool-center/" TargetMode="External"/><Relationship Id="rId4" Type="http://schemas.openxmlformats.org/officeDocument/2006/relationships/hyperlink" Target="https://cyclonedx.org/specification/overview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yclonedx.github.io/cdxgen/#/" TargetMode="External"/><Relationship Id="rId3" Type="http://schemas.openxmlformats.org/officeDocument/2006/relationships/hyperlink" Target="https://github.com/dlucasd/vol-au-dessus-d-un-nid-de-vulnerabilites" TargetMode="External"/><Relationship Id="rId7" Type="http://schemas.openxmlformats.org/officeDocument/2006/relationships/hyperlink" Target="https://cyclonedx.org/" TargetMode="External"/><Relationship Id="rId2" Type="http://schemas.openxmlformats.org/officeDocument/2006/relationships/hyperlink" Target="https://www.devoxx.fr/agenda-2025/talk/vol-au-dessus-d-un-nid-de-vulnerabilites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nexusconnect.io/articles/spdx-cyclonedx-or-swid-navigating-the-sbom-standard-landscape" TargetMode="External"/><Relationship Id="rId11" Type="http://schemas.openxmlformats.org/officeDocument/2006/relationships/hyperlink" Target="https://dependencytrack.org/" TargetMode="External"/><Relationship Id="rId5" Type="http://schemas.openxmlformats.org/officeDocument/2006/relationships/hyperlink" Target="https://worklifenotes.com/2025/01/21/why-we-chose-cyclonedx-over-spdx/" TargetMode="External"/><Relationship Id="rId10" Type="http://schemas.openxmlformats.org/officeDocument/2006/relationships/hyperlink" Target="https://owasp.org/www-project-dependency-track/" TargetMode="External"/><Relationship Id="rId4" Type="http://schemas.openxmlformats.org/officeDocument/2006/relationships/hyperlink" Target="https://worklifenotes.com/2025/01/14/why-a-single-sbom-is-never-enough/" TargetMode="External"/><Relationship Id="rId9" Type="http://schemas.openxmlformats.org/officeDocument/2006/relationships/hyperlink" Target="https://github.com/CycloneDX/cyclonedx-cli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3032449" y="2939626"/>
            <a:ext cx="7283497" cy="14773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 algn="r"/>
            <a:r>
              <a:rPr lang="fr-FR" sz="4800" b="1" dirty="0">
                <a:latin typeface="+mj-lt"/>
              </a:rPr>
              <a:t>Meetup</a:t>
            </a:r>
            <a:br>
              <a:rPr lang="fr-FR" sz="4800" b="1" dirty="0">
                <a:latin typeface="+mj-lt"/>
              </a:rPr>
            </a:br>
            <a:r>
              <a:rPr lang="fr-FR" sz="4800" b="1" dirty="0" err="1">
                <a:latin typeface="+mj-lt"/>
              </a:rPr>
              <a:t>AppSec</a:t>
            </a:r>
            <a:r>
              <a:rPr lang="fr-FR" sz="4800" b="1" dirty="0">
                <a:latin typeface="+mj-lt"/>
              </a:rPr>
              <a:t> SBOM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6846345" y="4947929"/>
            <a:ext cx="3124368" cy="73866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400" dirty="0"/>
              <a:t>19 juin 2025</a:t>
            </a:r>
          </a:p>
        </p:txBody>
      </p: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85A9BD-8B67-70E9-BC5A-D37D26E9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AppSec</a:t>
            </a:r>
            <a:r>
              <a:rPr lang="fr-FR" dirty="0"/>
              <a:t> vs </a:t>
            </a:r>
            <a:r>
              <a:rPr lang="fr-FR" dirty="0" err="1"/>
              <a:t>DevSecOps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6FDDD4-E0CC-C12A-BE8D-D33C84E57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864" y="2467010"/>
            <a:ext cx="2798197" cy="3517990"/>
          </a:xfrm>
          <a:prstGeom prst="rect">
            <a:avLst/>
          </a:prstGeom>
        </p:spPr>
      </p:pic>
      <p:pic>
        <p:nvPicPr>
          <p:cNvPr id="7" name="Image 6" descr="Une image contenant texte, Police, capture d’écran, Bleu électrique&#10;&#10;Description générée automatiquement">
            <a:extLst>
              <a:ext uri="{FF2B5EF4-FFF2-40B4-BE49-F238E27FC236}">
                <a16:creationId xmlns:a16="http://schemas.microsoft.com/office/drawing/2014/main" id="{4718A5AD-8AB4-3AD6-4BC9-8B08B8EAB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934550"/>
            <a:ext cx="2183364" cy="2183364"/>
          </a:xfrm>
          <a:prstGeom prst="rect">
            <a:avLst/>
          </a:prstGeom>
        </p:spPr>
      </p:pic>
      <p:pic>
        <p:nvPicPr>
          <p:cNvPr id="9" name="Image 8" descr="Une image contenant texte, oiseau, Oiseau de proie, faucon&#10;&#10;Description générée automatiquement">
            <a:extLst>
              <a:ext uri="{FF2B5EF4-FFF2-40B4-BE49-F238E27FC236}">
                <a16:creationId xmlns:a16="http://schemas.microsoft.com/office/drawing/2014/main" id="{A259D605-67A1-F7F7-B918-C76BD164F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48" y="714692"/>
            <a:ext cx="2381250" cy="3124200"/>
          </a:xfrm>
          <a:prstGeom prst="rect">
            <a:avLst/>
          </a:prstGeom>
        </p:spPr>
      </p:pic>
      <p:pic>
        <p:nvPicPr>
          <p:cNvPr id="11" name="Image 10" descr="Une image contenant texte, Police, capture d’écran, affiche&#10;&#10;Description générée automatiquement">
            <a:extLst>
              <a:ext uri="{FF2B5EF4-FFF2-40B4-BE49-F238E27FC236}">
                <a16:creationId xmlns:a16="http://schemas.microsoft.com/office/drawing/2014/main" id="{F8198A0F-7E09-0A7A-DB0B-D24C37018F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0" r="10338"/>
          <a:stretch/>
        </p:blipFill>
        <p:spPr>
          <a:xfrm>
            <a:off x="3933182" y="4088297"/>
            <a:ext cx="1729916" cy="2183364"/>
          </a:xfrm>
          <a:prstGeom prst="rect">
            <a:avLst/>
          </a:prstGeom>
        </p:spPr>
      </p:pic>
      <p:pic>
        <p:nvPicPr>
          <p:cNvPr id="13" name="Image 12" descr="Une image contenant texte, chien, mammifère, Race de chien&#10;&#10;Description générée automatiquement">
            <a:extLst>
              <a:ext uri="{FF2B5EF4-FFF2-40B4-BE49-F238E27FC236}">
                <a16:creationId xmlns:a16="http://schemas.microsoft.com/office/drawing/2014/main" id="{C5692C6A-F43D-3607-6E21-B976AF716C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3219839"/>
            <a:ext cx="2381250" cy="31242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9BE507B-63FC-F40D-E0B1-8FA1BE4766B2}"/>
              </a:ext>
            </a:extLst>
          </p:cNvPr>
          <p:cNvSpPr txBox="1"/>
          <p:nvPr/>
        </p:nvSpPr>
        <p:spPr>
          <a:xfrm>
            <a:off x="7636864" y="5985000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linkClick r:id="rId8"/>
              </a:rPr>
              <a:t>Sommaire…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4FBE77F-6D66-E7FD-4D64-B608856D79A8}"/>
              </a:ext>
            </a:extLst>
          </p:cNvPr>
          <p:cNvSpPr txBox="1"/>
          <p:nvPr/>
        </p:nvSpPr>
        <p:spPr>
          <a:xfrm>
            <a:off x="7511962" y="1132309"/>
            <a:ext cx="30480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>
                <a:hlinkClick r:id="rId9"/>
              </a:rPr>
              <a:t>https://owasp.org/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9336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Besoin : pourquoi les SBOM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6198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9A1829AC-C66C-EE43-3096-00C3AC47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Besoin : pourquoi les SBOM</a:t>
            </a:r>
          </a:p>
        </p:txBody>
      </p:sp>
      <p:pic>
        <p:nvPicPr>
          <p:cNvPr id="8" name="Image 7" descr="Une image contenant Produit en papier, carton, boîte, conteneur&#10;&#10;Description générée automatiquement">
            <a:extLst>
              <a:ext uri="{FF2B5EF4-FFF2-40B4-BE49-F238E27FC236}">
                <a16:creationId xmlns:a16="http://schemas.microsoft.com/office/drawing/2014/main" id="{438CE285-E4B9-D61D-CBCC-7FC00318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518" y="3923227"/>
            <a:ext cx="900000" cy="900000"/>
          </a:xfrm>
          <a:prstGeom prst="rect">
            <a:avLst/>
          </a:prstGeom>
        </p:spPr>
      </p:pic>
      <p:pic>
        <p:nvPicPr>
          <p:cNvPr id="10" name="Image 9" descr="Une image contenant Police, symbole, conception&#10;&#10;Description générée automatiquement">
            <a:extLst>
              <a:ext uri="{FF2B5EF4-FFF2-40B4-BE49-F238E27FC236}">
                <a16:creationId xmlns:a16="http://schemas.microsoft.com/office/drawing/2014/main" id="{89717A63-03E5-786F-53A0-857AC6F8F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14" y="3923227"/>
            <a:ext cx="723600" cy="900000"/>
          </a:xfrm>
          <a:prstGeom prst="rect">
            <a:avLst/>
          </a:prstGeom>
        </p:spPr>
      </p:pic>
      <p:pic>
        <p:nvPicPr>
          <p:cNvPr id="12" name="Image 1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D82F9E52-0ECD-EC74-F2D2-4C10F010D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08" y="1887332"/>
            <a:ext cx="1080000" cy="1080000"/>
          </a:xfrm>
          <a:prstGeom prst="rect">
            <a:avLst/>
          </a:prstGeom>
        </p:spPr>
      </p:pic>
      <p:pic>
        <p:nvPicPr>
          <p:cNvPr id="14" name="Image 13" descr="Une image contenant triangle&#10;&#10;Description générée automatiquement">
            <a:extLst>
              <a:ext uri="{FF2B5EF4-FFF2-40B4-BE49-F238E27FC236}">
                <a16:creationId xmlns:a16="http://schemas.microsoft.com/office/drawing/2014/main" id="{DC71C496-A576-7F62-6B97-1FCEE4644A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642" y="1887332"/>
            <a:ext cx="1080000" cy="1080000"/>
          </a:xfrm>
          <a:prstGeom prst="rect">
            <a:avLst/>
          </a:prstGeom>
        </p:spPr>
      </p:pic>
      <p:pic>
        <p:nvPicPr>
          <p:cNvPr id="15" name="Image 14" descr="Une image contenant Police, symbole, conception&#10;&#10;Description générée automatiquement">
            <a:extLst>
              <a:ext uri="{FF2B5EF4-FFF2-40B4-BE49-F238E27FC236}">
                <a16:creationId xmlns:a16="http://schemas.microsoft.com/office/drawing/2014/main" id="{44913ED3-6F34-B006-B249-5666A7925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31" y="3923227"/>
            <a:ext cx="723600" cy="900000"/>
          </a:xfrm>
          <a:prstGeom prst="rect">
            <a:avLst/>
          </a:prstGeom>
        </p:spPr>
      </p:pic>
      <p:pic>
        <p:nvPicPr>
          <p:cNvPr id="17" name="Image 16" descr="Une image contenant dessin, croquis, illustration, Dessin animé&#10;&#10;Description générée automatiquement">
            <a:extLst>
              <a:ext uri="{FF2B5EF4-FFF2-40B4-BE49-F238E27FC236}">
                <a16:creationId xmlns:a16="http://schemas.microsoft.com/office/drawing/2014/main" id="{9117D472-C31B-1326-00B8-58711C1C06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976" y="1887332"/>
            <a:ext cx="781364" cy="1080000"/>
          </a:xfrm>
          <a:prstGeom prst="rect">
            <a:avLst/>
          </a:prstGeom>
        </p:spPr>
      </p:pic>
      <p:pic>
        <p:nvPicPr>
          <p:cNvPr id="19" name="Image 18" descr="Une image contenant symbole, logo, conception&#10;&#10;Description générée automatiquement">
            <a:extLst>
              <a:ext uri="{FF2B5EF4-FFF2-40B4-BE49-F238E27FC236}">
                <a16:creationId xmlns:a16="http://schemas.microsoft.com/office/drawing/2014/main" id="{BDDCC82C-894E-BD0A-B237-D927ECB991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674" y="1887332"/>
            <a:ext cx="1080000" cy="1080000"/>
          </a:xfrm>
          <a:prstGeom prst="rect">
            <a:avLst/>
          </a:prstGeom>
        </p:spPr>
      </p:pic>
      <p:pic>
        <p:nvPicPr>
          <p:cNvPr id="21" name="Image 20" descr="Une image contenant cercle, clipart, conception&#10;&#10;Description générée automatiquement">
            <a:extLst>
              <a:ext uri="{FF2B5EF4-FFF2-40B4-BE49-F238E27FC236}">
                <a16:creationId xmlns:a16="http://schemas.microsoft.com/office/drawing/2014/main" id="{6F13EFB4-A11E-DA32-B324-FE4362E861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009" y="1887332"/>
            <a:ext cx="1080000" cy="1080000"/>
          </a:xfrm>
          <a:prstGeom prst="rect">
            <a:avLst/>
          </a:prstGeom>
        </p:spPr>
      </p:pic>
      <p:pic>
        <p:nvPicPr>
          <p:cNvPr id="23" name="Image 22" descr="Une image contenant capture d’écran, symbole, Graphique, conception&#10;&#10;Description générée automatiquement">
            <a:extLst>
              <a:ext uri="{FF2B5EF4-FFF2-40B4-BE49-F238E27FC236}">
                <a16:creationId xmlns:a16="http://schemas.microsoft.com/office/drawing/2014/main" id="{E6D0188C-1B0B-BF4E-DDA2-12520E0B59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253" y="3923227"/>
            <a:ext cx="900000" cy="900000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E7F89631-47C7-BB1E-9313-34EC90CE2BD1}"/>
              </a:ext>
            </a:extLst>
          </p:cNvPr>
          <p:cNvSpPr txBox="1"/>
          <p:nvPr/>
        </p:nvSpPr>
        <p:spPr>
          <a:xfrm>
            <a:off x="1172831" y="4917684"/>
            <a:ext cx="1890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Dependency</a:t>
            </a:r>
            <a:r>
              <a:rPr lang="fr-FR" sz="1600" dirty="0"/>
              <a:t>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Dependency</a:t>
            </a:r>
            <a:r>
              <a:rPr lang="fr-FR" sz="1600" dirty="0"/>
              <a:t> 2</a:t>
            </a:r>
            <a:br>
              <a:rPr lang="fr-FR" sz="1600" dirty="0"/>
            </a:br>
            <a:r>
              <a:rPr lang="fr-FR" sz="1600" dirty="0"/>
              <a:t>…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1774D8D-9A97-F62E-1E2A-D698B0564009}"/>
              </a:ext>
            </a:extLst>
          </p:cNvPr>
          <p:cNvSpPr txBox="1"/>
          <p:nvPr/>
        </p:nvSpPr>
        <p:spPr>
          <a:xfrm>
            <a:off x="3385014" y="4917683"/>
            <a:ext cx="1890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Dependency</a:t>
            </a:r>
            <a:r>
              <a:rPr lang="fr-FR" sz="1600" dirty="0"/>
              <a:t>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Dependency</a:t>
            </a:r>
            <a:r>
              <a:rPr lang="fr-FR" sz="1600" dirty="0"/>
              <a:t> 2</a:t>
            </a:r>
            <a:br>
              <a:rPr lang="fr-FR" sz="1600" dirty="0"/>
            </a:br>
            <a:r>
              <a:rPr lang="fr-FR" sz="1600" dirty="0"/>
              <a:t>…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C4FE6B0-0512-3C18-2E81-CADBD22DA6E9}"/>
              </a:ext>
            </a:extLst>
          </p:cNvPr>
          <p:cNvSpPr txBox="1"/>
          <p:nvPr/>
        </p:nvSpPr>
        <p:spPr>
          <a:xfrm>
            <a:off x="7352674" y="4917682"/>
            <a:ext cx="1890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Dependency</a:t>
            </a:r>
            <a:r>
              <a:rPr lang="fr-FR" sz="1600" dirty="0"/>
              <a:t>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Dependency</a:t>
            </a:r>
            <a:r>
              <a:rPr lang="fr-FR" sz="1600" dirty="0"/>
              <a:t> 2</a:t>
            </a:r>
            <a:br>
              <a:rPr lang="fr-FR" sz="1600" dirty="0"/>
            </a:br>
            <a:r>
              <a:rPr lang="fr-FR" sz="1600" dirty="0"/>
              <a:t>…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F14C5BA-B5E2-9C5A-A0A4-05C609ECC6D9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2061308" y="2427332"/>
            <a:ext cx="11433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7E86649-79FB-5993-3EB9-D2FD45F4C363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>
            <a:off x="4284642" y="2427332"/>
            <a:ext cx="11433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62EADA58-569D-FBF9-09F1-0F9D37B6F7B5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6209340" y="2427332"/>
            <a:ext cx="11433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4E038F7B-2D41-5C3B-37EE-841CBD118BC1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>
            <a:off x="8432674" y="2427332"/>
            <a:ext cx="11433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35F282AC-D129-487C-086C-69CC2EB26E9B}"/>
              </a:ext>
            </a:extLst>
          </p:cNvPr>
          <p:cNvSpPr txBox="1"/>
          <p:nvPr/>
        </p:nvSpPr>
        <p:spPr>
          <a:xfrm>
            <a:off x="727358" y="1441354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Poste de </a:t>
            </a:r>
            <a:r>
              <a:rPr lang="fr-FR" dirty="0" err="1"/>
              <a:t>dév</a:t>
            </a:r>
            <a:endParaRPr lang="fr-FR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37EDA69-64D4-5F6B-1DB6-3892557CB007}"/>
              </a:ext>
            </a:extLst>
          </p:cNvPr>
          <p:cNvSpPr txBox="1"/>
          <p:nvPr/>
        </p:nvSpPr>
        <p:spPr>
          <a:xfrm>
            <a:off x="3385014" y="144135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SCM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8BEA844-6265-CDBC-EB29-E2CACF727F85}"/>
              </a:ext>
            </a:extLst>
          </p:cNvPr>
          <p:cNvSpPr txBox="1"/>
          <p:nvPr/>
        </p:nvSpPr>
        <p:spPr>
          <a:xfrm>
            <a:off x="4802580" y="1441354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Serveur de </a:t>
            </a:r>
            <a:r>
              <a:rPr lang="fr-FR" dirty="0" err="1"/>
              <a:t>build</a:t>
            </a:r>
            <a:endParaRPr lang="fr-FR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E6E3988-64CC-C8F9-A062-33BED3830407}"/>
              </a:ext>
            </a:extLst>
          </p:cNvPr>
          <p:cNvSpPr txBox="1"/>
          <p:nvPr/>
        </p:nvSpPr>
        <p:spPr>
          <a:xfrm>
            <a:off x="6945138" y="1441354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Repo de binaire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78E480A0-3796-4B11-ADC3-BCA812A94D99}"/>
              </a:ext>
            </a:extLst>
          </p:cNvPr>
          <p:cNvSpPr txBox="1"/>
          <p:nvPr/>
        </p:nvSpPr>
        <p:spPr>
          <a:xfrm>
            <a:off x="9451383" y="1441354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Runtime</a:t>
            </a:r>
          </a:p>
        </p:txBody>
      </p:sp>
      <p:pic>
        <p:nvPicPr>
          <p:cNvPr id="47" name="Image 46" descr="Une image contenant verre à main, cercle, noir et blanc&#10;&#10;Description générée automatiquement">
            <a:extLst>
              <a:ext uri="{FF2B5EF4-FFF2-40B4-BE49-F238E27FC236}">
                <a16:creationId xmlns:a16="http://schemas.microsoft.com/office/drawing/2014/main" id="{7542CF54-7F3D-367D-A761-033A114E31F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7" b="12587"/>
          <a:stretch/>
        </p:blipFill>
        <p:spPr>
          <a:xfrm>
            <a:off x="6556916" y="3331008"/>
            <a:ext cx="5624825" cy="352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44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9A1829AC-C66C-EE43-3096-00C3AC47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Besoin : pourquoi les SBOM</a:t>
            </a:r>
          </a:p>
        </p:txBody>
      </p:sp>
      <p:pic>
        <p:nvPicPr>
          <p:cNvPr id="2" name="Image 1" descr="Une image contenant Produit en papier, carton, boîte, conteneur&#10;&#10;Description générée automatiquement">
            <a:extLst>
              <a:ext uri="{FF2B5EF4-FFF2-40B4-BE49-F238E27FC236}">
                <a16:creationId xmlns:a16="http://schemas.microsoft.com/office/drawing/2014/main" id="{F780DB1E-AD87-CD86-CF70-D7C003CF4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396" y="3980686"/>
            <a:ext cx="900000" cy="900000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95B65C74-D512-78FA-B8BC-6D53EB4B4820}"/>
              </a:ext>
            </a:extLst>
          </p:cNvPr>
          <p:cNvCxnSpPr/>
          <p:nvPr/>
        </p:nvCxnSpPr>
        <p:spPr>
          <a:xfrm>
            <a:off x="1616927" y="3612996"/>
            <a:ext cx="76162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2E1959A8-81C1-5310-8881-7D9CE3CDE8C8}"/>
              </a:ext>
            </a:extLst>
          </p:cNvPr>
          <p:cNvCxnSpPr/>
          <p:nvPr/>
        </p:nvCxnSpPr>
        <p:spPr>
          <a:xfrm>
            <a:off x="1903143" y="2929054"/>
            <a:ext cx="0" cy="7920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D6757D50-8B0C-3858-6D2E-ABA47250C04A}"/>
              </a:ext>
            </a:extLst>
          </p:cNvPr>
          <p:cNvSpPr txBox="1"/>
          <p:nvPr/>
        </p:nvSpPr>
        <p:spPr>
          <a:xfrm>
            <a:off x="1903143" y="5032261"/>
            <a:ext cx="21259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monApp:1.2.3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log4j-core:2.15.0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spring-core:6.1.5</a:t>
            </a:r>
            <a:br>
              <a:rPr lang="fr-FR" sz="1600" dirty="0"/>
            </a:br>
            <a:r>
              <a:rPr lang="fr-FR" sz="1600" dirty="0"/>
              <a:t>…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FFE904E-DB36-79BD-C409-B899875253C2}"/>
              </a:ext>
            </a:extLst>
          </p:cNvPr>
          <p:cNvSpPr txBox="1"/>
          <p:nvPr/>
        </p:nvSpPr>
        <p:spPr>
          <a:xfrm>
            <a:off x="1903143" y="1063744"/>
            <a:ext cx="1192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Mars 2021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A5F3F84-F4E5-FCBF-D515-A0DDBAB15BF3}"/>
              </a:ext>
            </a:extLst>
          </p:cNvPr>
          <p:cNvSpPr txBox="1"/>
          <p:nvPr/>
        </p:nvSpPr>
        <p:spPr>
          <a:xfrm>
            <a:off x="1892024" y="1706168"/>
            <a:ext cx="1631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Dernier livrable en production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AD748C8-A722-2837-FBE0-5FC69A636187}"/>
              </a:ext>
            </a:extLst>
          </p:cNvPr>
          <p:cNvCxnSpPr/>
          <p:nvPr/>
        </p:nvCxnSpPr>
        <p:spPr>
          <a:xfrm>
            <a:off x="4586870" y="2900842"/>
            <a:ext cx="0" cy="7920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0F065C5A-51C7-34F3-91B1-F2CBD2BF123B}"/>
              </a:ext>
            </a:extLst>
          </p:cNvPr>
          <p:cNvSpPr txBox="1"/>
          <p:nvPr/>
        </p:nvSpPr>
        <p:spPr>
          <a:xfrm>
            <a:off x="4397299" y="1063744"/>
            <a:ext cx="1960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10 décembre 2021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3CA60F6-A279-C527-EE71-FB5F98BFB8C5}"/>
              </a:ext>
            </a:extLst>
          </p:cNvPr>
          <p:cNvSpPr txBox="1"/>
          <p:nvPr/>
        </p:nvSpPr>
        <p:spPr>
          <a:xfrm>
            <a:off x="4547857" y="1710585"/>
            <a:ext cx="2209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Publication de log4shell</a:t>
            </a:r>
          </a:p>
          <a:p>
            <a:r>
              <a:rPr lang="fr-FR" sz="1600" dirty="0">
                <a:hlinkClick r:id="rId4"/>
              </a:rPr>
              <a:t>CVE-2021-44228</a:t>
            </a:r>
            <a:endParaRPr lang="fr-FR" sz="1600" dirty="0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9319D0AE-6B34-D419-24B8-6084711A83E7}"/>
              </a:ext>
            </a:extLst>
          </p:cNvPr>
          <p:cNvCxnSpPr/>
          <p:nvPr/>
        </p:nvCxnSpPr>
        <p:spPr>
          <a:xfrm>
            <a:off x="7471318" y="2900842"/>
            <a:ext cx="0" cy="7920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317BF3A4-B3EA-19D4-559C-DF275ADD5824}"/>
              </a:ext>
            </a:extLst>
          </p:cNvPr>
          <p:cNvSpPr txBox="1"/>
          <p:nvPr/>
        </p:nvSpPr>
        <p:spPr>
          <a:xfrm>
            <a:off x="7382130" y="1121617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Janvier 2022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181D453-FDF4-31A8-2DAE-63F7F9F21C32}"/>
              </a:ext>
            </a:extLst>
          </p:cNvPr>
          <p:cNvSpPr txBox="1"/>
          <p:nvPr/>
        </p:nvSpPr>
        <p:spPr>
          <a:xfrm>
            <a:off x="7371011" y="1764041"/>
            <a:ext cx="1631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Dernier livrable en production</a:t>
            </a:r>
          </a:p>
        </p:txBody>
      </p:sp>
      <p:pic>
        <p:nvPicPr>
          <p:cNvPr id="29" name="Image 28" descr="Une image contenant Produit en papier, carton, boîte, conteneur&#10;&#10;Description générée automatiquement">
            <a:extLst>
              <a:ext uri="{FF2B5EF4-FFF2-40B4-BE49-F238E27FC236}">
                <a16:creationId xmlns:a16="http://schemas.microsoft.com/office/drawing/2014/main" id="{259DD771-20E4-C1CD-FB4D-3B3CEB855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011" y="3868210"/>
            <a:ext cx="900000" cy="900000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B16C75C5-3D11-9324-7D80-1326A7AEDFEE}"/>
              </a:ext>
            </a:extLst>
          </p:cNvPr>
          <p:cNvSpPr txBox="1"/>
          <p:nvPr/>
        </p:nvSpPr>
        <p:spPr>
          <a:xfrm>
            <a:off x="7498758" y="4919785"/>
            <a:ext cx="21259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monApp:1.2.4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log4j-core:2.17.0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spring-core:6.1.5</a:t>
            </a:r>
            <a:br>
              <a:rPr lang="fr-FR" sz="1600" dirty="0"/>
            </a:br>
            <a:r>
              <a:rPr lang="fr-FR" sz="1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76025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Besoin : pourquoi les SBOM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854530B2-924C-CAE5-5512-FCCF1D36C1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0752856"/>
              </p:ext>
            </p:extLst>
          </p:nvPr>
        </p:nvGraphicFramePr>
        <p:xfrm>
          <a:off x="444500" y="1156996"/>
          <a:ext cx="10368384" cy="5197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888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 Un SBOM c’est quoi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1366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 Un SBOM c’est quoi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7"/>
            <a:ext cx="11271250" cy="714694"/>
          </a:xfrm>
        </p:spPr>
        <p:txBody>
          <a:bodyPr/>
          <a:lstStyle/>
          <a:p>
            <a:r>
              <a:rPr lang="fr-FR" dirty="0"/>
              <a:t>Cf </a:t>
            </a:r>
            <a:r>
              <a:rPr lang="fr-FR" u="sng" dirty="0">
                <a:hlinkClick r:id="rId2"/>
              </a:rPr>
              <a:t>application-</a:t>
            </a:r>
            <a:r>
              <a:rPr lang="fr-FR" u="sng" dirty="0" err="1">
                <a:hlinkClick r:id="rId2"/>
              </a:rPr>
              <a:t>bom.json</a:t>
            </a:r>
            <a:endParaRPr lang="fr-FR" u="sng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0744FCC-6394-BD82-2F1C-19F4FC690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17"/>
          <a:stretch/>
        </p:blipFill>
        <p:spPr>
          <a:xfrm>
            <a:off x="1240529" y="3644185"/>
            <a:ext cx="8523886" cy="217188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B110A9-3B2E-F1D8-44C6-57020F98F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379" y="1826096"/>
            <a:ext cx="8497036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2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 Standards et outils du marché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013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7"/>
            <a:ext cx="11271250" cy="1993165"/>
          </a:xfrm>
        </p:spPr>
        <p:txBody>
          <a:bodyPr/>
          <a:lstStyle/>
          <a:p>
            <a:r>
              <a:rPr lang="fr-FR" dirty="0"/>
              <a:t>Formats</a:t>
            </a:r>
          </a:p>
          <a:p>
            <a:pPr marL="457200" lvl="1" indent="0">
              <a:buNone/>
            </a:pPr>
            <a:r>
              <a:rPr lang="fr-FR" sz="1400" dirty="0"/>
              <a:t>Linux SPDX vs OWASP </a:t>
            </a:r>
            <a:r>
              <a:rPr lang="fr-FR" sz="1400" dirty="0" err="1"/>
              <a:t>CycloneDX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>
                <a:hlinkClick r:id="rId2"/>
              </a:rPr>
              <a:t>https://scvs.owasp.org/bom-maturity-model/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>
                <a:hlinkClick r:id="rId3"/>
              </a:rPr>
              <a:t>https://nexusconnect.io/articles/spdx-cyclonedx-or-swid-navigating-the-sbom-standard-landscape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>
                <a:hlinkClick r:id="rId4"/>
              </a:rPr>
              <a:t>https://worklifenotes.com/2025/01/21/why-we-chose-cyclonedx-over-spdx/</a:t>
            </a:r>
            <a:endParaRPr lang="fr-FR" sz="1400" dirty="0"/>
          </a:p>
          <a:p>
            <a:r>
              <a:rPr lang="fr-FR" dirty="0"/>
              <a:t>Génération de </a:t>
            </a:r>
            <a:r>
              <a:rPr lang="fr-FR" dirty="0" err="1"/>
              <a:t>SBOMs</a:t>
            </a:r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77A6392-7EC4-F7AD-8928-A3B529100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308" y="3087331"/>
            <a:ext cx="7887383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01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Historisation des SBOM dans registre de binaires (</a:t>
            </a:r>
            <a:r>
              <a:rPr lang="en-US" sz="1400" dirty="0">
                <a:hlinkClick r:id="rId2"/>
              </a:rPr>
              <a:t>European CRA</a:t>
            </a:r>
            <a:r>
              <a:rPr lang="fr-FR" dirty="0"/>
              <a:t>)</a:t>
            </a:r>
          </a:p>
          <a:p>
            <a:r>
              <a:rPr lang="fr-FR" dirty="0"/>
              <a:t>Agrégation et analyse des </a:t>
            </a:r>
            <a:r>
              <a:rPr lang="fr-FR" dirty="0" err="1"/>
              <a:t>SBOMs</a:t>
            </a:r>
            <a:endParaRPr lang="fr-FR" dirty="0"/>
          </a:p>
          <a:p>
            <a:pPr marL="457200" lvl="1" indent="0">
              <a:buNone/>
            </a:pPr>
            <a:r>
              <a:rPr lang="fr-FR" sz="1400" dirty="0"/>
              <a:t>OWASP </a:t>
            </a:r>
            <a:r>
              <a:rPr lang="fr-FR" sz="1400" dirty="0" err="1"/>
              <a:t>Dependency</a:t>
            </a:r>
            <a:r>
              <a:rPr lang="fr-FR" sz="1400" dirty="0"/>
              <a:t>-Track</a:t>
            </a:r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C53AAAC-0E55-F945-0BD4-E9077AD3A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606" y="2463141"/>
            <a:ext cx="8055038" cy="37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12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1F961CF0-3AEB-FDB8-460C-6E25D2AC9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87108C6-46A2-CDC6-9394-7A59860B65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0375" y="954287"/>
            <a:ext cx="11271250" cy="2391082"/>
          </a:xfrm>
        </p:spPr>
        <p:txBody>
          <a:bodyPr/>
          <a:lstStyle/>
          <a:p>
            <a:pPr algn="l"/>
            <a:r>
              <a:rPr lang="fr-FR" sz="1600" dirty="0"/>
              <a:t>Ce meetup concerne la sécurité applicative (</a:t>
            </a:r>
            <a:r>
              <a:rPr lang="fr-FR" sz="1600" dirty="0" err="1"/>
              <a:t>AppSec</a:t>
            </a:r>
            <a:r>
              <a:rPr lang="fr-FR" sz="1600" dirty="0"/>
              <a:t>), un domaine essentiel en cybersécurité.</a:t>
            </a:r>
          </a:p>
          <a:p>
            <a:pPr algn="l"/>
            <a:r>
              <a:rPr lang="fr-FR" sz="1600" dirty="0"/>
              <a:t> </a:t>
            </a:r>
          </a:p>
          <a:p>
            <a:pPr algn="l"/>
            <a:r>
              <a:rPr lang="fr-FR" sz="1600" dirty="0"/>
              <a:t>Le sujet est la gestion des </a:t>
            </a:r>
            <a:r>
              <a:rPr lang="fr-FR" sz="1600" dirty="0">
                <a:hlinkClick r:id="rId3" tooltip="https://jfrog.com/learn/sdlc/sbom/"/>
              </a:rPr>
              <a:t>Software Bill Of </a:t>
            </a:r>
            <a:r>
              <a:rPr lang="fr-FR" sz="1600" dirty="0" err="1">
                <a:hlinkClick r:id="rId3" tooltip="https://jfrog.com/learn/sdlc/sbom/"/>
              </a:rPr>
              <a:t>Material</a:t>
            </a:r>
            <a:r>
              <a:rPr lang="fr-FR" sz="1600" dirty="0"/>
              <a:t> (SBOM) 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/>
              <a:t>à la fois en retour du </a:t>
            </a:r>
            <a:r>
              <a:rPr lang="fr-FR" sz="1600" dirty="0" err="1"/>
              <a:t>Devoxx</a:t>
            </a:r>
            <a:r>
              <a:rPr lang="fr-FR" sz="1600" dirty="0"/>
              <a:t> (</a:t>
            </a:r>
            <a:r>
              <a:rPr lang="fr-FR" sz="1600" dirty="0">
                <a:hlinkClick r:id="rId4" tooltip="https://www.devoxx.fr/agenda-2025/talk/vol-au-dessus-d-un-nid-de-vulnerabilites/"/>
              </a:rPr>
              <a:t>https://www.devoxx.fr/agenda-2025/talk/vol-au-dessus-d-un-nid-de-vulnerabilites/</a:t>
            </a:r>
            <a:r>
              <a:rPr lang="fr-FR" sz="1600" dirty="0"/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/>
              <a:t>et dans le cadre d'une étude pour ma mission actuelle</a:t>
            </a:r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24544A64-5F0D-B874-9F2D-79BD946FD2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2727378"/>
              </p:ext>
            </p:extLst>
          </p:nvPr>
        </p:nvGraphicFramePr>
        <p:xfrm>
          <a:off x="1719766" y="3467588"/>
          <a:ext cx="7379629" cy="1628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4FE717A-0B32-68A3-D141-85CFC849672F}"/>
              </a:ext>
            </a:extLst>
          </p:cNvPr>
          <p:cNvCxnSpPr/>
          <p:nvPr/>
        </p:nvCxnSpPr>
        <p:spPr>
          <a:xfrm>
            <a:off x="2720896" y="4638905"/>
            <a:ext cx="0" cy="3600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E260CD9-2EC3-FB17-9D39-E9BB93990EBE}"/>
              </a:ext>
            </a:extLst>
          </p:cNvPr>
          <p:cNvCxnSpPr/>
          <p:nvPr/>
        </p:nvCxnSpPr>
        <p:spPr>
          <a:xfrm>
            <a:off x="5181601" y="4690946"/>
            <a:ext cx="0" cy="7920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29168EB-9748-12ED-6E8A-E92FBB3B00D7}"/>
              </a:ext>
            </a:extLst>
          </p:cNvPr>
          <p:cNvCxnSpPr/>
          <p:nvPr/>
        </p:nvCxnSpPr>
        <p:spPr>
          <a:xfrm>
            <a:off x="7352368" y="4687232"/>
            <a:ext cx="0" cy="12960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AF85C0C2-4554-A98F-B9EE-7182D1D00913}"/>
              </a:ext>
            </a:extLst>
          </p:cNvPr>
          <p:cNvSpPr txBox="1"/>
          <p:nvPr/>
        </p:nvSpPr>
        <p:spPr>
          <a:xfrm>
            <a:off x="2671800" y="4820707"/>
            <a:ext cx="236795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Application Security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F30210-54FF-521D-6BA3-D1B1314EDC06}"/>
              </a:ext>
            </a:extLst>
          </p:cNvPr>
          <p:cNvSpPr txBox="1"/>
          <p:nvPr/>
        </p:nvSpPr>
        <p:spPr>
          <a:xfrm>
            <a:off x="5140115" y="5280268"/>
            <a:ext cx="35830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Software Composition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8C69F62-7426-559C-8C25-EC64AB5C59B8}"/>
              </a:ext>
            </a:extLst>
          </p:cNvPr>
          <p:cNvSpPr txBox="1"/>
          <p:nvPr/>
        </p:nvSpPr>
        <p:spPr>
          <a:xfrm>
            <a:off x="7330181" y="5806735"/>
            <a:ext cx="28248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Software Bill Of </a:t>
            </a:r>
            <a:r>
              <a:rPr lang="fr-FR" dirty="0" err="1"/>
              <a:t>Material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3189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 Plusieurs SBOM pour chaque repo git ?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1306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7"/>
            <a:ext cx="11271250" cy="1347312"/>
          </a:xfrm>
        </p:spPr>
        <p:txBody>
          <a:bodyPr/>
          <a:lstStyle/>
          <a:p>
            <a:r>
              <a:rPr lang="fr-FR" dirty="0"/>
              <a:t>Génération à partir du code source, génération à partir d'une image de conteneur</a:t>
            </a:r>
          </a:p>
          <a:p>
            <a:r>
              <a:rPr lang="fr-FR" dirty="0">
                <a:hlinkClick r:id="rId2"/>
              </a:rPr>
              <a:t>https://gitlab.com/sbom-demo/webgoat/-/blob/main/.gitlab-ci.yml?ref_type=heads</a:t>
            </a:r>
            <a:endParaRPr lang="fr-FR" dirty="0"/>
          </a:p>
          <a:p>
            <a:r>
              <a:rPr lang="fr-FR" dirty="0">
                <a:hlinkClick r:id="rId3"/>
              </a:rPr>
              <a:t>https://gitlab.com/sbom-demo/dependency-track-export/-/raw/main/webgoat-export.xlsx?ref_type=heads</a:t>
            </a:r>
            <a:endParaRPr lang="fr-FR" dirty="0"/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79B7AA8-DB4B-9A48-7400-7CD8D4E34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043" y="2554491"/>
            <a:ext cx="7033870" cy="12574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70C4888-FDB2-745F-A3EB-7F0824608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043" y="3924395"/>
            <a:ext cx="7049111" cy="93734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D707A0B-F274-0122-E39E-476B7491B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43" y="4954561"/>
            <a:ext cx="7064352" cy="739204"/>
          </a:xfrm>
          <a:prstGeom prst="rect">
            <a:avLst/>
          </a:prstGeom>
        </p:spPr>
      </p:pic>
      <p:sp>
        <p:nvSpPr>
          <p:cNvPr id="7" name="Accolade fermante 6">
            <a:extLst>
              <a:ext uri="{FF2B5EF4-FFF2-40B4-BE49-F238E27FC236}">
                <a16:creationId xmlns:a16="http://schemas.microsoft.com/office/drawing/2014/main" id="{ADA8D8B1-35C8-3F48-10AA-7353267BA7CE}"/>
              </a:ext>
            </a:extLst>
          </p:cNvPr>
          <p:cNvSpPr/>
          <p:nvPr/>
        </p:nvSpPr>
        <p:spPr>
          <a:xfrm>
            <a:off x="8355830" y="3060086"/>
            <a:ext cx="253904" cy="78224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8" name="Accolade fermante 7">
            <a:extLst>
              <a:ext uri="{FF2B5EF4-FFF2-40B4-BE49-F238E27FC236}">
                <a16:creationId xmlns:a16="http://schemas.microsoft.com/office/drawing/2014/main" id="{F9DC28AD-2E8B-6D13-4DE1-692815656F7A}"/>
              </a:ext>
            </a:extLst>
          </p:cNvPr>
          <p:cNvSpPr/>
          <p:nvPr/>
        </p:nvSpPr>
        <p:spPr>
          <a:xfrm>
            <a:off x="8355830" y="4033564"/>
            <a:ext cx="253904" cy="8380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9" name="Accolade fermante 8">
            <a:extLst>
              <a:ext uri="{FF2B5EF4-FFF2-40B4-BE49-F238E27FC236}">
                <a16:creationId xmlns:a16="http://schemas.microsoft.com/office/drawing/2014/main" id="{4A8FD501-3B61-B316-4C00-17C9BD15C059}"/>
              </a:ext>
            </a:extLst>
          </p:cNvPr>
          <p:cNvSpPr/>
          <p:nvPr/>
        </p:nvSpPr>
        <p:spPr>
          <a:xfrm>
            <a:off x="8355830" y="5129457"/>
            <a:ext cx="253904" cy="52628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755CE1D-ABF2-1B56-44AC-883B0288D06C}"/>
              </a:ext>
            </a:extLst>
          </p:cNvPr>
          <p:cNvSpPr txBox="1"/>
          <p:nvPr/>
        </p:nvSpPr>
        <p:spPr>
          <a:xfrm>
            <a:off x="8693651" y="3275111"/>
            <a:ext cx="24482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«  application BOM »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F64BA49-DC5B-2581-090E-59436EA1D0F0}"/>
              </a:ext>
            </a:extLst>
          </p:cNvPr>
          <p:cNvSpPr txBox="1"/>
          <p:nvPr/>
        </p:nvSpPr>
        <p:spPr>
          <a:xfrm>
            <a:off x="8693651" y="5238712"/>
            <a:ext cx="24482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«  container BOM »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BCEB283-D9AF-10E2-BA33-5E5F8DCE6A6E}"/>
              </a:ext>
            </a:extLst>
          </p:cNvPr>
          <p:cNvSpPr txBox="1"/>
          <p:nvPr/>
        </p:nvSpPr>
        <p:spPr>
          <a:xfrm>
            <a:off x="8678410" y="4083233"/>
            <a:ext cx="244823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« application BOM »</a:t>
            </a:r>
          </a:p>
          <a:p>
            <a:r>
              <a:rPr lang="fr-FR" sz="1400" dirty="0"/>
              <a:t>ET (!)</a:t>
            </a:r>
          </a:p>
          <a:p>
            <a:r>
              <a:rPr lang="fr-FR" sz="1400" dirty="0"/>
              <a:t>«  container BOM »</a:t>
            </a:r>
          </a:p>
        </p:txBody>
      </p:sp>
      <p:sp>
        <p:nvSpPr>
          <p:cNvPr id="13" name="Espace réservé du texte 22">
            <a:extLst>
              <a:ext uri="{FF2B5EF4-FFF2-40B4-BE49-F238E27FC236}">
                <a16:creationId xmlns:a16="http://schemas.microsoft.com/office/drawing/2014/main" id="{7D1EDF0C-7F6F-9EC6-3130-42BC7B9F280D}"/>
              </a:ext>
            </a:extLst>
          </p:cNvPr>
          <p:cNvSpPr txBox="1">
            <a:spLocks/>
          </p:cNvSpPr>
          <p:nvPr/>
        </p:nvSpPr>
        <p:spPr>
          <a:xfrm>
            <a:off x="444500" y="5833458"/>
            <a:ext cx="11271250" cy="482080"/>
          </a:xfrm>
          <a:prstGeom prst="rect">
            <a:avLst/>
          </a:prstGeom>
        </p:spPr>
        <p:txBody>
          <a:bodyPr lIns="0" tIns="360000" rIns="0" bIns="36000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20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10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05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050" b="0" kern="120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ym typeface="Wingdings" panose="05000000000000000000" pitchFamily="2" charset="2"/>
              </a:rPr>
              <a:t> Préconisation : merge de SBOM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9082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2881145"/>
          </a:xfrm>
        </p:spPr>
        <p:txBody>
          <a:bodyPr/>
          <a:lstStyle/>
          <a:p>
            <a:r>
              <a:rPr lang="fr-FR" dirty="0"/>
              <a:t>Dépendances de développement et dépendances embarquées dans le livrable de production</a:t>
            </a:r>
          </a:p>
          <a:p>
            <a:pPr marL="457200" lvl="1" indent="0">
              <a:buNone/>
            </a:pPr>
            <a:r>
              <a:rPr lang="fr-FR" sz="1400" dirty="0"/>
              <a:t>« </a:t>
            </a:r>
            <a:r>
              <a:rPr lang="en-US" sz="1400" dirty="0"/>
              <a:t>With the argument --required-only, you can limit the SBOM only to include packages with the scope "required", commonly called production or non-dev dependencies. </a:t>
            </a:r>
            <a:r>
              <a:rPr lang="fr-FR" sz="1400" dirty="0"/>
              <a:t>»</a:t>
            </a:r>
          </a:p>
          <a:p>
            <a:pPr marL="457200" lvl="1" indent="0">
              <a:buNone/>
            </a:pPr>
            <a:r>
              <a:rPr lang="fr-FR" sz="1400" dirty="0">
                <a:hlinkClick r:id="rId2"/>
              </a:rPr>
              <a:t>https://github.com/CycloneDX/cdxgen</a:t>
            </a:r>
            <a:endParaRPr lang="fr-FR" sz="1400" dirty="0"/>
          </a:p>
          <a:p>
            <a:endParaRPr lang="fr-FR" dirty="0"/>
          </a:p>
          <a:p>
            <a:r>
              <a:rPr lang="fr-FR" dirty="0">
                <a:hlinkClick r:id="rId3"/>
              </a:rPr>
              <a:t>https://gitlab.com/sbom-demo/spring-hello</a:t>
            </a:r>
            <a:endParaRPr lang="fr-FR" dirty="0"/>
          </a:p>
          <a:p>
            <a:r>
              <a:rPr lang="fr-FR" dirty="0">
                <a:hlinkClick r:id="rId4"/>
              </a:rPr>
              <a:t>https://gitlab.com/sbom-demo/dependency-track-export/-/raw/main/spring_hello-export.xlsx?ref_type=heads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B455CE-242F-E98E-BD2D-5337E41B2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019" y="3891279"/>
            <a:ext cx="5281118" cy="1272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79769D7-A4FD-A8C3-6B14-8EEF57D81B87}"/>
              </a:ext>
            </a:extLst>
          </p:cNvPr>
          <p:cNvSpPr txBox="1"/>
          <p:nvPr/>
        </p:nvSpPr>
        <p:spPr>
          <a:xfrm>
            <a:off x="7049729" y="4517943"/>
            <a:ext cx="24482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100% </a:t>
            </a:r>
            <a:r>
              <a:rPr lang="fr-FR" sz="1400" dirty="0" err="1"/>
              <a:t>present</a:t>
            </a:r>
            <a:endParaRPr lang="fr-FR" sz="1400" dirty="0"/>
          </a:p>
        </p:txBody>
      </p:sp>
      <p:sp>
        <p:nvSpPr>
          <p:cNvPr id="5" name="Accolade fermante 4">
            <a:extLst>
              <a:ext uri="{FF2B5EF4-FFF2-40B4-BE49-F238E27FC236}">
                <a16:creationId xmlns:a16="http://schemas.microsoft.com/office/drawing/2014/main" id="{74A9CDBD-0446-BC94-53BF-3CFA976083EF}"/>
              </a:ext>
            </a:extLst>
          </p:cNvPr>
          <p:cNvSpPr/>
          <p:nvPr/>
        </p:nvSpPr>
        <p:spPr>
          <a:xfrm>
            <a:off x="6753344" y="4179736"/>
            <a:ext cx="296385" cy="98419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6" name="Espace réservé du texte 22">
            <a:extLst>
              <a:ext uri="{FF2B5EF4-FFF2-40B4-BE49-F238E27FC236}">
                <a16:creationId xmlns:a16="http://schemas.microsoft.com/office/drawing/2014/main" id="{ED8A2D43-D908-3BD9-C35E-656A702583E0}"/>
              </a:ext>
            </a:extLst>
          </p:cNvPr>
          <p:cNvSpPr txBox="1">
            <a:spLocks/>
          </p:cNvSpPr>
          <p:nvPr/>
        </p:nvSpPr>
        <p:spPr>
          <a:xfrm>
            <a:off x="444500" y="5715474"/>
            <a:ext cx="11271250" cy="482080"/>
          </a:xfrm>
          <a:prstGeom prst="rect">
            <a:avLst/>
          </a:prstGeom>
        </p:spPr>
        <p:txBody>
          <a:bodyPr lIns="0" tIns="360000" rIns="0" bIns="36000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20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10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05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050" b="0" kern="120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ym typeface="Wingdings" panose="05000000000000000000" pitchFamily="2" charset="2"/>
              </a:rPr>
              <a:t> Préconisation : distinguer les deux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4018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7"/>
            <a:ext cx="11271250" cy="1785250"/>
          </a:xfrm>
        </p:spPr>
        <p:txBody>
          <a:bodyPr/>
          <a:lstStyle/>
          <a:p>
            <a:r>
              <a:rPr lang="en-US" dirty="0"/>
              <a:t>“Another observation I made in practice – when using common tools, you are frequently not getting the same result when generating an SBOM from the source code vs generating it from a container image built on top of the source code.</a:t>
            </a:r>
          </a:p>
          <a:p>
            <a:r>
              <a:rPr lang="en-US" dirty="0"/>
              <a:t>So a practical choice would be to build a bill of materials from the source code and another one from container. It is further possible to split the source code SBOM into several parts – for example, one including test dependencies and the one without those. “</a:t>
            </a:r>
          </a:p>
          <a:p>
            <a:r>
              <a:rPr lang="fr-FR" dirty="0">
                <a:hlinkClick r:id="rId2"/>
              </a:rPr>
              <a:t>https://worklifenotes.com/2025/01/14/why-a-single-sbom-is-never-enough/</a:t>
            </a:r>
            <a:endParaRPr lang="en-US" dirty="0"/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1921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7. POC / démo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0970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Critères pour le choix des technos</a:t>
            </a:r>
          </a:p>
          <a:p>
            <a:pPr marL="457200" lvl="1" indent="0">
              <a:buNone/>
            </a:pPr>
            <a:r>
              <a:rPr lang="fr-FR" sz="1400" dirty="0" err="1"/>
              <a:t>Toolchain</a:t>
            </a:r>
            <a:r>
              <a:rPr lang="fr-FR" sz="1400" dirty="0"/>
              <a:t> mission BNP PF</a:t>
            </a:r>
          </a:p>
          <a:p>
            <a:pPr marL="914400" lvl="2" indent="0">
              <a:buNone/>
            </a:pPr>
            <a:r>
              <a:rPr lang="fr-FR" sz="1400" dirty="0" err="1"/>
              <a:t>GitLab</a:t>
            </a:r>
            <a:r>
              <a:rPr lang="fr-FR" sz="1400" dirty="0"/>
              <a:t>, </a:t>
            </a:r>
            <a:r>
              <a:rPr lang="fr-FR" sz="1400" dirty="0" err="1"/>
              <a:t>gitlab</a:t>
            </a:r>
            <a:r>
              <a:rPr lang="fr-FR" sz="1400" dirty="0"/>
              <a:t>-ci (mais facilement transposable sur Jenkins)</a:t>
            </a:r>
          </a:p>
          <a:p>
            <a:pPr marL="457200" lvl="1" indent="0">
              <a:buNone/>
            </a:pPr>
            <a:r>
              <a:rPr lang="fr-FR" sz="1400" dirty="0"/>
              <a:t>Conteneurisation Docker</a:t>
            </a:r>
          </a:p>
          <a:p>
            <a:pPr marL="457200" lvl="1" indent="0">
              <a:buNone/>
            </a:pPr>
            <a:r>
              <a:rPr lang="fr-FR" sz="1400" dirty="0"/>
              <a:t>OWASP </a:t>
            </a:r>
            <a:r>
              <a:rPr lang="fr-FR" sz="1400" dirty="0" err="1"/>
              <a:t>CycloneDX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/>
              <a:t>OWASP </a:t>
            </a:r>
            <a:r>
              <a:rPr lang="fr-FR" sz="1400" dirty="0" err="1"/>
              <a:t>cdxgen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/>
              <a:t>OWASP </a:t>
            </a:r>
            <a:r>
              <a:rPr lang="fr-FR" sz="1400" dirty="0" err="1"/>
              <a:t>Dependency</a:t>
            </a:r>
            <a:r>
              <a:rPr lang="fr-FR" sz="1400" dirty="0"/>
              <a:t>-Track</a:t>
            </a:r>
          </a:p>
          <a:p>
            <a:r>
              <a:rPr lang="fr-FR" dirty="0"/>
              <a:t>Périmètre du POC</a:t>
            </a:r>
          </a:p>
          <a:p>
            <a:pPr marL="457200" lvl="1" indent="0">
              <a:buNone/>
            </a:pPr>
            <a:r>
              <a:rPr lang="fr-FR" sz="1400" dirty="0"/>
              <a:t>Génération de </a:t>
            </a:r>
            <a:r>
              <a:rPr lang="fr-FR" sz="1400" dirty="0" err="1"/>
              <a:t>SBOMs</a:t>
            </a:r>
            <a:r>
              <a:rPr lang="fr-FR" sz="1400" dirty="0"/>
              <a:t> depuis </a:t>
            </a:r>
            <a:r>
              <a:rPr lang="fr-FR" sz="1400" dirty="0" err="1"/>
              <a:t>gitlab</a:t>
            </a:r>
            <a:r>
              <a:rPr lang="fr-FR" sz="1400" dirty="0"/>
              <a:t>-ci</a:t>
            </a:r>
          </a:p>
          <a:p>
            <a:pPr marL="914400" lvl="2" indent="0">
              <a:buNone/>
            </a:pPr>
            <a:r>
              <a:rPr lang="fr-FR" sz="1400" dirty="0"/>
              <a:t>Comparaison source code/image/merge des deux</a:t>
            </a:r>
          </a:p>
          <a:p>
            <a:pPr marL="914400" lvl="2" indent="0">
              <a:buNone/>
            </a:pPr>
            <a:r>
              <a:rPr lang="fr-FR" sz="1400" dirty="0"/>
              <a:t>Distinction dev/prod </a:t>
            </a:r>
            <a:r>
              <a:rPr lang="fr-FR" sz="1400" dirty="0" err="1"/>
              <a:t>dependencies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/>
              <a:t>Collecte dans </a:t>
            </a:r>
            <a:r>
              <a:rPr lang="fr-FR" sz="1400" dirty="0" err="1"/>
              <a:t>Dependency</a:t>
            </a:r>
            <a:r>
              <a:rPr lang="fr-FR" sz="1400" dirty="0"/>
              <a:t>-Track</a:t>
            </a:r>
          </a:p>
          <a:p>
            <a:pPr marL="457200" lvl="1" indent="0">
              <a:buNone/>
            </a:pPr>
            <a:r>
              <a:rPr lang="fr-FR" sz="1400" dirty="0"/>
              <a:t>Utilisation de l'API </a:t>
            </a:r>
            <a:r>
              <a:rPr lang="fr-FR" sz="1400" dirty="0" err="1"/>
              <a:t>Dependency</a:t>
            </a:r>
            <a:r>
              <a:rPr lang="fr-FR" sz="1400" dirty="0"/>
              <a:t>-Track</a:t>
            </a:r>
          </a:p>
          <a:p>
            <a:pPr marL="914400" lvl="2" indent="0">
              <a:buNone/>
            </a:pPr>
            <a:r>
              <a:rPr lang="fr-FR" sz="1400" dirty="0"/>
              <a:t>Export de "</a:t>
            </a:r>
            <a:r>
              <a:rPr lang="fr-FR" sz="1400" dirty="0" err="1"/>
              <a:t>findings</a:t>
            </a:r>
            <a:r>
              <a:rPr lang="fr-FR" sz="1400" dirty="0"/>
              <a:t>"</a:t>
            </a:r>
          </a:p>
          <a:p>
            <a:pPr marL="914400" lvl="2" indent="0">
              <a:buNone/>
            </a:pPr>
            <a:r>
              <a:rPr lang="fr-FR" sz="1400" dirty="0"/>
              <a:t>Export de composants</a:t>
            </a:r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3672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7754859-1FC8-B10A-71D9-2FA8F6E3BAAC}"/>
              </a:ext>
            </a:extLst>
          </p:cNvPr>
          <p:cNvSpPr txBox="1"/>
          <p:nvPr/>
        </p:nvSpPr>
        <p:spPr>
          <a:xfrm>
            <a:off x="2216516" y="2436982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GitLab.com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3F20699-9B6E-906E-61E5-37EC21B317C7}"/>
              </a:ext>
            </a:extLst>
          </p:cNvPr>
          <p:cNvSpPr txBox="1"/>
          <p:nvPr/>
        </p:nvSpPr>
        <p:spPr>
          <a:xfrm>
            <a:off x="1589084" y="5175755"/>
            <a:ext cx="24080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ghcr.io/</a:t>
            </a:r>
            <a:r>
              <a:rPr lang="fr-FR" sz="1400" dirty="0" err="1"/>
              <a:t>cyclonedx</a:t>
            </a:r>
            <a:r>
              <a:rPr lang="fr-FR" sz="1400" dirty="0"/>
              <a:t>/</a:t>
            </a:r>
            <a:r>
              <a:rPr lang="fr-FR" sz="1400" dirty="0" err="1"/>
              <a:t>cdxgen</a:t>
            </a:r>
            <a:endParaRPr lang="fr-FR" sz="1400" dirty="0"/>
          </a:p>
          <a:p>
            <a:r>
              <a:rPr lang="fr-FR" sz="1400" dirty="0" err="1"/>
              <a:t>cyclonedx</a:t>
            </a:r>
            <a:r>
              <a:rPr lang="fr-FR" sz="1400" dirty="0"/>
              <a:t>/</a:t>
            </a:r>
            <a:r>
              <a:rPr lang="fr-FR" sz="1400" dirty="0" err="1"/>
              <a:t>cyclonedx</a:t>
            </a:r>
            <a:r>
              <a:rPr lang="fr-FR" sz="1400" dirty="0"/>
              <a:t>-cli</a:t>
            </a:r>
          </a:p>
          <a:p>
            <a:r>
              <a:rPr lang="fr-FR" sz="1400" dirty="0"/>
              <a:t>docker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CE73714-B347-D350-F9AE-474D73B523F0}"/>
              </a:ext>
            </a:extLst>
          </p:cNvPr>
          <p:cNvSpPr txBox="1"/>
          <p:nvPr/>
        </p:nvSpPr>
        <p:spPr>
          <a:xfrm>
            <a:off x="5257404" y="4293600"/>
            <a:ext cx="183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Dependency</a:t>
            </a:r>
            <a:r>
              <a:rPr lang="fr-FR" sz="1400" dirty="0"/>
              <a:t>-Track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79D68C-FADE-F80A-97D8-D35CEFF31D03}"/>
              </a:ext>
            </a:extLst>
          </p:cNvPr>
          <p:cNvSpPr txBox="1"/>
          <p:nvPr/>
        </p:nvSpPr>
        <p:spPr>
          <a:xfrm>
            <a:off x="2122800" y="4293600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GitLab</a:t>
            </a:r>
            <a:r>
              <a:rPr lang="fr-FR" sz="1400" dirty="0"/>
              <a:t> </a:t>
            </a:r>
            <a:r>
              <a:rPr lang="fr-FR" sz="1400" dirty="0" err="1"/>
              <a:t>runner</a:t>
            </a:r>
            <a:endParaRPr lang="fr-FR" sz="1400" dirty="0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DD2DE34B-B8DA-9ADE-BAD1-92AA8BE6346D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2792956" y="2744759"/>
            <a:ext cx="861" cy="1548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B8D45E5-0CA6-D2AA-D4BC-76F81C348D7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377969" y="4447489"/>
            <a:ext cx="18794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49F2AF8-91CB-03D4-5D25-CD2B1FCB5C4D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793100" y="4601377"/>
            <a:ext cx="717" cy="574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11A3F650-87DE-07D2-2631-9E46F3460BBD}"/>
              </a:ext>
            </a:extLst>
          </p:cNvPr>
          <p:cNvSpPr txBox="1"/>
          <p:nvPr/>
        </p:nvSpPr>
        <p:spPr>
          <a:xfrm>
            <a:off x="2820362" y="4733472"/>
            <a:ext cx="258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790EDF4-C66C-4465-2CEA-13C37A21235A}"/>
              </a:ext>
            </a:extLst>
          </p:cNvPr>
          <p:cNvSpPr txBox="1"/>
          <p:nvPr/>
        </p:nvSpPr>
        <p:spPr>
          <a:xfrm>
            <a:off x="4134645" y="4529020"/>
            <a:ext cx="308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2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33F1D2-546A-8BEA-C215-2B37D550A171}"/>
              </a:ext>
            </a:extLst>
          </p:cNvPr>
          <p:cNvSpPr txBox="1"/>
          <p:nvPr/>
        </p:nvSpPr>
        <p:spPr>
          <a:xfrm>
            <a:off x="3628898" y="4153990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/>
              <a:t>curl</a:t>
            </a:r>
            <a:r>
              <a:rPr lang="fr-FR" sz="1400" i="1" dirty="0"/>
              <a:t> localhost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371E84-25C7-C383-94E7-9C8FB091EE8F}"/>
              </a:ext>
            </a:extLst>
          </p:cNvPr>
          <p:cNvSpPr/>
          <p:nvPr/>
        </p:nvSpPr>
        <p:spPr>
          <a:xfrm>
            <a:off x="1399077" y="3773579"/>
            <a:ext cx="5725624" cy="25046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38EF185-BF79-FDE9-A373-067D880262A2}"/>
              </a:ext>
            </a:extLst>
          </p:cNvPr>
          <p:cNvSpPr txBox="1"/>
          <p:nvPr/>
        </p:nvSpPr>
        <p:spPr>
          <a:xfrm>
            <a:off x="2804947" y="3234108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/>
              <a:t>polling</a:t>
            </a:r>
          </a:p>
        </p:txBody>
      </p:sp>
      <p:sp>
        <p:nvSpPr>
          <p:cNvPr id="25" name="Nuage 24">
            <a:extLst>
              <a:ext uri="{FF2B5EF4-FFF2-40B4-BE49-F238E27FC236}">
                <a16:creationId xmlns:a16="http://schemas.microsoft.com/office/drawing/2014/main" id="{F81A7162-8991-972E-A42C-769A34C345C3}"/>
              </a:ext>
            </a:extLst>
          </p:cNvPr>
          <p:cNvSpPr/>
          <p:nvPr/>
        </p:nvSpPr>
        <p:spPr>
          <a:xfrm>
            <a:off x="1399075" y="1089319"/>
            <a:ext cx="5857129" cy="2116193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7"/>
            <a:ext cx="11271250" cy="826988"/>
          </a:xfrm>
          <a:solidFill>
            <a:schemeClr val="bg2"/>
          </a:solidFill>
        </p:spPr>
        <p:txBody>
          <a:bodyPr/>
          <a:lstStyle/>
          <a:p>
            <a:r>
              <a:rPr lang="fr-FR" dirty="0"/>
              <a:t>Architecture :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34A5E98-21A7-7C07-2B88-7102FEB7396D}"/>
              </a:ext>
            </a:extLst>
          </p:cNvPr>
          <p:cNvSpPr txBox="1"/>
          <p:nvPr/>
        </p:nvSpPr>
        <p:spPr>
          <a:xfrm>
            <a:off x="7539061" y="4307878"/>
            <a:ext cx="3510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hlinkClick r:id="rId3"/>
              </a:rPr>
              <a:t>http://138.68.93.168:8080/dashboard</a:t>
            </a:r>
            <a:endParaRPr lang="fr-FR" sz="14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D8CC5C1-1D41-73EC-D8EB-C92753DEEF14}"/>
              </a:ext>
            </a:extLst>
          </p:cNvPr>
          <p:cNvSpPr txBox="1"/>
          <p:nvPr/>
        </p:nvSpPr>
        <p:spPr>
          <a:xfrm>
            <a:off x="1351034" y="3787805"/>
            <a:ext cx="1393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138.68.93.168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09182E4-B730-B750-7482-CC39C790863B}"/>
              </a:ext>
            </a:extLst>
          </p:cNvPr>
          <p:cNvSpPr txBox="1"/>
          <p:nvPr/>
        </p:nvSpPr>
        <p:spPr>
          <a:xfrm>
            <a:off x="5257404" y="4557963"/>
            <a:ext cx="11698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docker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CE99BFD7-9149-421D-0B6C-8DDC3FA46C91}"/>
              </a:ext>
            </a:extLst>
          </p:cNvPr>
          <p:cNvCxnSpPr/>
          <p:nvPr/>
        </p:nvCxnSpPr>
        <p:spPr>
          <a:xfrm>
            <a:off x="1399075" y="5914419"/>
            <a:ext cx="57256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FEFA2663-F150-E1E4-6408-0852E5AD0C5E}"/>
              </a:ext>
            </a:extLst>
          </p:cNvPr>
          <p:cNvSpPr txBox="1"/>
          <p:nvPr/>
        </p:nvSpPr>
        <p:spPr>
          <a:xfrm>
            <a:off x="1367272" y="5942415"/>
            <a:ext cx="11698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err="1"/>
              <a:t>ubuntu</a:t>
            </a:r>
            <a:endParaRPr lang="fr-FR" sz="1400" dirty="0"/>
          </a:p>
        </p:txBody>
      </p:sp>
      <p:sp>
        <p:nvSpPr>
          <p:cNvPr id="37" name="Espace réservé du texte 23">
            <a:extLst>
              <a:ext uri="{FF2B5EF4-FFF2-40B4-BE49-F238E27FC236}">
                <a16:creationId xmlns:a16="http://schemas.microsoft.com/office/drawing/2014/main" id="{356DE3A4-99BC-5BFF-85F1-DD86C9CA15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75ADA4B7-57CB-0347-9453-AC8E39245397}"/>
              </a:ext>
            </a:extLst>
          </p:cNvPr>
          <p:cNvSpPr txBox="1"/>
          <p:nvPr/>
        </p:nvSpPr>
        <p:spPr>
          <a:xfrm>
            <a:off x="7539061" y="2167871"/>
            <a:ext cx="31515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hlinkClick r:id="rId4"/>
              </a:rPr>
              <a:t>https://gitlab.com/sbom-demo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716722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Espace réservé du texte 22">
            <a:extLst>
              <a:ext uri="{FF2B5EF4-FFF2-40B4-BE49-F238E27FC236}">
                <a16:creationId xmlns:a16="http://schemas.microsoft.com/office/drawing/2014/main" id="{229766D3-6369-D061-10AE-20703A2969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2960907"/>
          </a:xfrm>
          <a:solidFill>
            <a:schemeClr val="bg2"/>
          </a:solidFill>
        </p:spPr>
        <p:txBody>
          <a:bodyPr/>
          <a:lstStyle/>
          <a:p>
            <a:r>
              <a:rPr lang="fr-FR" dirty="0"/>
              <a:t>API de </a:t>
            </a:r>
            <a:r>
              <a:rPr lang="fr-FR" dirty="0" err="1"/>
              <a:t>Dependency</a:t>
            </a:r>
            <a:r>
              <a:rPr lang="fr-FR" dirty="0"/>
              <a:t>-Track</a:t>
            </a:r>
          </a:p>
          <a:p>
            <a:pPr marL="457200" lvl="1" indent="0">
              <a:buNone/>
            </a:pPr>
            <a:r>
              <a:rPr lang="fr-FR" sz="1400" dirty="0">
                <a:hlinkClick r:id="rId2"/>
              </a:rPr>
              <a:t>https://docs.dependencytrack.org/integrations/rest-api/</a:t>
            </a:r>
            <a:endParaRPr lang="fr-FR" sz="1400" dirty="0"/>
          </a:p>
          <a:p>
            <a:r>
              <a:rPr lang="fr-FR" dirty="0" err="1"/>
              <a:t>Swagger</a:t>
            </a:r>
            <a:endParaRPr lang="fr-FR" dirty="0"/>
          </a:p>
          <a:p>
            <a:pPr marL="457200" lvl="1" indent="0">
              <a:buNone/>
            </a:pPr>
            <a:r>
              <a:rPr lang="fr-FR" sz="1400" dirty="0"/>
              <a:t>docker run -p 80:8080 docker.swagger.io/</a:t>
            </a:r>
            <a:r>
              <a:rPr lang="fr-FR" sz="1400" dirty="0" err="1"/>
              <a:t>swaggerapi</a:t>
            </a:r>
            <a:r>
              <a:rPr lang="fr-FR" sz="1400" dirty="0"/>
              <a:t>/</a:t>
            </a:r>
            <a:r>
              <a:rPr lang="fr-FR" sz="1400" dirty="0" err="1"/>
              <a:t>swagger-ui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>
                <a:hlinkClick r:id="rId3"/>
              </a:rPr>
              <a:t>http://138.68.93.168:8080/api/openapi.json</a:t>
            </a:r>
            <a:endParaRPr lang="fr-FR" sz="1400" dirty="0"/>
          </a:p>
          <a:p>
            <a:r>
              <a:rPr lang="fr-FR" dirty="0"/>
              <a:t>POC</a:t>
            </a:r>
          </a:p>
          <a:p>
            <a:pPr marL="457200" lvl="1" indent="0">
              <a:buNone/>
            </a:pPr>
            <a:r>
              <a:rPr lang="fr-FR" sz="1400" dirty="0">
                <a:hlinkClick r:id="rId4"/>
              </a:rPr>
              <a:t>https://gitlab.com/sbom-demo/dependency-track-export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/>
              <a:t>Export de "</a:t>
            </a:r>
            <a:r>
              <a:rPr lang="fr-FR" sz="1400" dirty="0" err="1"/>
              <a:t>findings</a:t>
            </a:r>
            <a:r>
              <a:rPr lang="fr-FR" sz="1400" dirty="0"/>
              <a:t>"</a:t>
            </a:r>
          </a:p>
          <a:p>
            <a:pPr marL="457200" lvl="1" indent="0">
              <a:buNone/>
            </a:pPr>
            <a:r>
              <a:rPr lang="fr-FR" sz="1400" dirty="0"/>
              <a:t>Export de composants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7912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8. Résultats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3821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5872324" cy="4761715"/>
          </a:xfrm>
        </p:spPr>
        <p:txBody>
          <a:bodyPr/>
          <a:lstStyle/>
          <a:p>
            <a:r>
              <a:rPr lang="fr-FR" dirty="0"/>
              <a:t>Prérequis/facilitation</a:t>
            </a:r>
          </a:p>
          <a:p>
            <a:pPr marL="457200" lvl="1" indent="0">
              <a:buNone/>
            </a:pPr>
            <a:r>
              <a:rPr lang="fr-FR" sz="1400" dirty="0"/>
              <a:t>Workflow de développement</a:t>
            </a:r>
          </a:p>
          <a:p>
            <a:pPr marL="457200" lvl="1" indent="0">
              <a:buNone/>
            </a:pPr>
            <a:r>
              <a:rPr lang="fr-FR" sz="1400" dirty="0"/>
              <a:t>Normalisation des workflows au sein des équipes de </a:t>
            </a:r>
            <a:r>
              <a:rPr lang="fr-FR" sz="1400" dirty="0" err="1"/>
              <a:t>dév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/>
              <a:t>Génération des </a:t>
            </a:r>
            <a:r>
              <a:rPr lang="fr-FR" sz="1400" dirty="0" err="1"/>
              <a:t>SBOMs</a:t>
            </a:r>
            <a:r>
              <a:rPr lang="fr-FR" sz="1400" dirty="0"/>
              <a:t> pour tous les tags release</a:t>
            </a:r>
          </a:p>
          <a:p>
            <a:pPr marL="457200" lvl="1" indent="0">
              <a:buNone/>
            </a:pPr>
            <a:r>
              <a:rPr lang="fr-FR" sz="1400" dirty="0"/>
              <a:t>Réduire au maximum les tags release qui ne partent pas en prod</a:t>
            </a:r>
          </a:p>
          <a:p>
            <a:pPr marL="457200" lvl="1" indent="0">
              <a:buNone/>
            </a:pPr>
            <a:r>
              <a:rPr lang="fr-FR" sz="1400" dirty="0"/>
              <a:t>Gestion des environnements</a:t>
            </a:r>
          </a:p>
          <a:p>
            <a:pPr marL="457200" lvl="1" indent="0">
              <a:buNone/>
            </a:pPr>
            <a:r>
              <a:rPr lang="fr-FR" sz="1400" dirty="0"/>
              <a:t>Avantages d'un </a:t>
            </a:r>
            <a:r>
              <a:rPr lang="fr-FR" sz="1400" dirty="0" err="1"/>
              <a:t>outil+API</a:t>
            </a:r>
            <a:r>
              <a:rPr lang="fr-FR" sz="1400" dirty="0"/>
              <a:t> qui retourne la version de prod pour chaque process ou appli</a:t>
            </a:r>
          </a:p>
          <a:p>
            <a:r>
              <a:rPr lang="fr-FR" dirty="0"/>
              <a:t>Performances</a:t>
            </a:r>
          </a:p>
          <a:p>
            <a:pPr marL="457200" lvl="1" indent="0">
              <a:buNone/>
            </a:pPr>
            <a:r>
              <a:rPr lang="fr-FR" sz="1400" dirty="0" err="1"/>
              <a:t>cdxgen,cyclonedx</a:t>
            </a:r>
            <a:r>
              <a:rPr lang="fr-FR" sz="1400" dirty="0"/>
              <a:t>-cli/docker vs package </a:t>
            </a:r>
            <a:r>
              <a:rPr lang="fr-FR" sz="1400" dirty="0" err="1"/>
              <a:t>npm</a:t>
            </a:r>
            <a:endParaRPr lang="fr-FR" sz="1400" dirty="0"/>
          </a:p>
          <a:p>
            <a:r>
              <a:rPr lang="fr-FR" dirty="0"/>
              <a:t>Usages de </a:t>
            </a:r>
            <a:r>
              <a:rPr lang="fr-FR" dirty="0" err="1"/>
              <a:t>Dependency</a:t>
            </a:r>
            <a:r>
              <a:rPr lang="fr-FR" dirty="0"/>
              <a:t>-Track</a:t>
            </a:r>
          </a:p>
          <a:p>
            <a:pPr marL="457200" lvl="1" indent="0">
              <a:buNone/>
            </a:pPr>
            <a:r>
              <a:rPr lang="fr-FR" sz="1400" dirty="0"/>
              <a:t>Avoir une vision globale de la production</a:t>
            </a:r>
          </a:p>
          <a:p>
            <a:pPr marL="914400" lvl="2" indent="0">
              <a:buNone/>
            </a:pPr>
            <a:r>
              <a:rPr lang="fr-FR" sz="1400" dirty="0"/>
              <a:t>--&gt; à valider</a:t>
            </a:r>
          </a:p>
          <a:p>
            <a:pPr marL="457200" lvl="1" indent="0">
              <a:buNone/>
            </a:pPr>
            <a:r>
              <a:rPr lang="fr-FR" sz="1400" dirty="0"/>
              <a:t>Générer des alertes en cas de CVE</a:t>
            </a:r>
          </a:p>
          <a:p>
            <a:pPr marL="914400" lvl="2" indent="0">
              <a:buNone/>
            </a:pPr>
            <a:r>
              <a:rPr lang="fr-FR" sz="1400" dirty="0"/>
              <a:t>--&gt; à valider</a:t>
            </a:r>
          </a:p>
          <a:p>
            <a:pPr indent="-228600"/>
            <a:endParaRPr lang="fr-FR" sz="1600" dirty="0"/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CD157F9-292B-C082-DF0F-556B3111E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272" y="0"/>
            <a:ext cx="5175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A85637-0DA2-4EBD-041A-0E62D3B35514}"/>
              </a:ext>
            </a:extLst>
          </p:cNvPr>
          <p:cNvSpPr/>
          <p:nvPr/>
        </p:nvSpPr>
        <p:spPr>
          <a:xfrm>
            <a:off x="10484804" y="5152103"/>
            <a:ext cx="766916" cy="688258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43119D-15CB-9E9C-B17D-611A35CA4627}"/>
              </a:ext>
            </a:extLst>
          </p:cNvPr>
          <p:cNvSpPr/>
          <p:nvPr/>
        </p:nvSpPr>
        <p:spPr>
          <a:xfrm>
            <a:off x="10460223" y="2231923"/>
            <a:ext cx="766916" cy="688258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764E49-135A-52BB-1F5B-E8CAA1356A6C}"/>
              </a:ext>
            </a:extLst>
          </p:cNvPr>
          <p:cNvSpPr/>
          <p:nvPr/>
        </p:nvSpPr>
        <p:spPr>
          <a:xfrm>
            <a:off x="10460223" y="521110"/>
            <a:ext cx="766916" cy="688258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795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99F46F-8379-3697-9071-60F421A3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Programme du meetup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A6ED2A-68AB-B596-1721-5FDCE2358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sz="2400" dirty="0"/>
              <a:t>Sources</a:t>
            </a:r>
          </a:p>
          <a:p>
            <a:r>
              <a:rPr lang="fr-FR" sz="2400" dirty="0" err="1"/>
              <a:t>AppSec</a:t>
            </a:r>
            <a:r>
              <a:rPr lang="fr-FR" sz="2400" dirty="0"/>
              <a:t> vs </a:t>
            </a:r>
            <a:r>
              <a:rPr lang="fr-FR" sz="2400" dirty="0" err="1"/>
              <a:t>DevSecOps</a:t>
            </a:r>
            <a:endParaRPr lang="fr-FR" sz="2400" dirty="0"/>
          </a:p>
          <a:p>
            <a:r>
              <a:rPr lang="fr-FR" sz="2400" dirty="0"/>
              <a:t>Besoin : pourquoi les SBOM</a:t>
            </a:r>
          </a:p>
          <a:p>
            <a:r>
              <a:rPr lang="fr-FR" sz="2400" dirty="0"/>
              <a:t>Un SBOM c’est quoi</a:t>
            </a:r>
          </a:p>
          <a:p>
            <a:r>
              <a:rPr lang="fr-FR" sz="2400" dirty="0"/>
              <a:t>Standards et outils du marché</a:t>
            </a:r>
          </a:p>
          <a:p>
            <a:r>
              <a:rPr lang="fr-FR" sz="2400" dirty="0"/>
              <a:t>Plusieurs SBOM pour chaque repo git</a:t>
            </a:r>
          </a:p>
          <a:p>
            <a:r>
              <a:rPr lang="fr-FR" sz="2400" dirty="0"/>
              <a:t>POC / démo</a:t>
            </a:r>
          </a:p>
          <a:p>
            <a:r>
              <a:rPr lang="fr-FR" sz="2400" dirty="0"/>
              <a:t>Résultats</a:t>
            </a:r>
          </a:p>
          <a:p>
            <a:r>
              <a:rPr lang="fr-FR" sz="2400" dirty="0"/>
              <a:t>Pour aller plus loin </a:t>
            </a:r>
          </a:p>
        </p:txBody>
      </p:sp>
      <p:pic>
        <p:nvPicPr>
          <p:cNvPr id="3" name="Image 2" descr="Une image contenant dessin, croquis, clipart, Dessin au trait&#10;&#10;Description générée automatiquement">
            <a:extLst>
              <a:ext uri="{FF2B5EF4-FFF2-40B4-BE49-F238E27FC236}">
                <a16:creationId xmlns:a16="http://schemas.microsoft.com/office/drawing/2014/main" id="{1381BFB3-7E79-8334-DC89-E36B5E5FC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864" y="1842714"/>
            <a:ext cx="676657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56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9. Pour aller plus loin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3616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4061919"/>
          </a:xfrm>
        </p:spPr>
        <p:txBody>
          <a:bodyPr/>
          <a:lstStyle/>
          <a:p>
            <a:r>
              <a:rPr lang="fr-FR" dirty="0">
                <a:latin typeface="+mn-lt"/>
              </a:rPr>
              <a:t>SBOM vs « formulation »</a:t>
            </a:r>
          </a:p>
          <a:p>
            <a:pPr marL="457200" lvl="1" indent="0">
              <a:buNone/>
            </a:pPr>
            <a:r>
              <a:rPr lang="en-US" sz="1400" b="1" dirty="0">
                <a:latin typeface="+mn-lt"/>
              </a:rPr>
              <a:t>Formulation (new to </a:t>
            </a:r>
            <a:r>
              <a:rPr lang="en-US" sz="1400" b="1" dirty="0" err="1">
                <a:latin typeface="+mn-lt"/>
              </a:rPr>
              <a:t>CycloneDX</a:t>
            </a:r>
            <a:r>
              <a:rPr lang="en-US" sz="1400" b="1" dirty="0">
                <a:latin typeface="+mn-lt"/>
              </a:rPr>
              <a:t> v1.5)</a:t>
            </a:r>
            <a:r>
              <a:rPr lang="en-US" sz="1400" dirty="0">
                <a:latin typeface="+mn-lt"/>
              </a:rPr>
              <a:t>: Describes how something was deployed or manufactured</a:t>
            </a:r>
          </a:p>
          <a:p>
            <a:pPr marL="457200" lvl="1" indent="0">
              <a:buNone/>
            </a:pPr>
            <a:r>
              <a:rPr lang="en-US" sz="1400" dirty="0">
                <a:latin typeface="+mn-lt"/>
              </a:rPr>
              <a:t>(</a:t>
            </a:r>
            <a:r>
              <a:rPr lang="en-US" sz="1400" dirty="0">
                <a:latin typeface="+mn-lt"/>
                <a:hlinkClick r:id="rId2"/>
              </a:rPr>
              <a:t>src</a:t>
            </a:r>
            <a:r>
              <a:rPr lang="en-US" sz="1400" dirty="0">
                <a:latin typeface="+mn-lt"/>
              </a:rPr>
              <a:t>)</a:t>
            </a:r>
            <a:endParaRPr lang="fr-FR" sz="1400" dirty="0">
              <a:latin typeface="+mn-lt"/>
            </a:endParaRPr>
          </a:p>
          <a:p>
            <a:r>
              <a:rPr lang="fr-FR" dirty="0">
                <a:latin typeface="+mn-lt"/>
              </a:rPr>
              <a:t>SBOM vs OBOM ?</a:t>
            </a:r>
          </a:p>
          <a:p>
            <a:pPr marL="457200" lvl="1" indent="0">
              <a:buNone/>
            </a:pPr>
            <a:r>
              <a:rPr lang="fr-FR" sz="1400" dirty="0">
                <a:latin typeface="+mn-lt"/>
                <a:hlinkClick r:id="rId3"/>
              </a:rPr>
              <a:t>https://cyclonedx.org/capabilities/obom/</a:t>
            </a:r>
            <a:endParaRPr lang="fr-FR" sz="1400" dirty="0">
              <a:latin typeface="+mn-lt"/>
            </a:endParaRPr>
          </a:p>
          <a:p>
            <a:r>
              <a:rPr lang="fr-FR" dirty="0">
                <a:latin typeface="+mn-lt"/>
              </a:rPr>
              <a:t>Spécifications du format </a:t>
            </a:r>
            <a:r>
              <a:rPr lang="fr-FR" dirty="0" err="1">
                <a:latin typeface="+mn-lt"/>
              </a:rPr>
              <a:t>CycloneDX</a:t>
            </a:r>
            <a:endParaRPr lang="fr-FR" dirty="0">
              <a:latin typeface="+mn-lt"/>
              <a:hlinkClick r:id="rId4" tooltip="https://cyclonedx.org/specification/overview/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1" indent="0">
              <a:buNone/>
            </a:pPr>
            <a:r>
              <a:rPr lang="fr-FR" sz="1400" dirty="0" err="1">
                <a:solidFill>
                  <a:srgbClr val="000000"/>
                </a:solidFill>
                <a:effectLst/>
                <a:latin typeface="+mn-lt"/>
                <a:hlinkClick r:id="rId4" tooltip="https://cyclonedx.org/specification/overview/"/>
              </a:rPr>
              <a:t>Specification</a:t>
            </a:r>
            <a:r>
              <a:rPr lang="fr-FR" sz="1400" dirty="0">
                <a:solidFill>
                  <a:srgbClr val="000000"/>
                </a:solidFill>
                <a:effectLst/>
                <a:latin typeface="+mn-lt"/>
                <a:hlinkClick r:id="rId4" tooltip="https://cyclonedx.org/specification/overview/"/>
              </a:rPr>
              <a:t> </a:t>
            </a:r>
            <a:r>
              <a:rPr lang="fr-FR" sz="1400" dirty="0" err="1">
                <a:solidFill>
                  <a:srgbClr val="000000"/>
                </a:solidFill>
                <a:effectLst/>
                <a:latin typeface="+mn-lt"/>
                <a:hlinkClick r:id="rId4" tooltip="https://cyclonedx.org/specification/overview/"/>
              </a:rPr>
              <a:t>Overview</a:t>
            </a:r>
            <a:r>
              <a:rPr lang="fr-FR" sz="1400" dirty="0">
                <a:solidFill>
                  <a:srgbClr val="000000"/>
                </a:solidFill>
                <a:effectLst/>
                <a:latin typeface="+mn-lt"/>
                <a:hlinkClick r:id="rId4" tooltip="https://cyclonedx.org/specification/overview/"/>
              </a:rPr>
              <a:t> | </a:t>
            </a:r>
            <a:r>
              <a:rPr lang="fr-FR" sz="1400" dirty="0" err="1">
                <a:solidFill>
                  <a:srgbClr val="000000"/>
                </a:solidFill>
                <a:effectLst/>
                <a:latin typeface="+mn-lt"/>
                <a:hlinkClick r:id="rId4" tooltip="https://cyclonedx.org/specification/overview/"/>
              </a:rPr>
              <a:t>CycloneDX</a:t>
            </a:r>
            <a:endParaRPr lang="fr-FR" sz="1400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fr-FR" dirty="0">
                <a:solidFill>
                  <a:srgbClr val="000000"/>
                </a:solidFill>
                <a:latin typeface="+mn-lt"/>
              </a:rPr>
              <a:t>Ensemble des outils et solutions</a:t>
            </a:r>
            <a:endParaRPr lang="fr-FR" dirty="0">
              <a:solidFill>
                <a:srgbClr val="000000"/>
              </a:solidFill>
              <a:effectLst/>
              <a:latin typeface="+mn-lt"/>
            </a:endParaRPr>
          </a:p>
          <a:p>
            <a:pPr marL="457200" lvl="1" indent="0">
              <a:buNone/>
            </a:pPr>
            <a:r>
              <a:rPr lang="fr-FR" sz="1400" dirty="0" err="1">
                <a:solidFill>
                  <a:srgbClr val="000000"/>
                </a:solidFill>
                <a:effectLst/>
                <a:latin typeface="+mn-lt"/>
                <a:hlinkClick r:id="rId5" tooltip="https://cyclonedx.org/tool-center/"/>
              </a:rPr>
              <a:t>CycloneDX</a:t>
            </a:r>
            <a:r>
              <a:rPr lang="fr-FR" sz="1400" dirty="0">
                <a:solidFill>
                  <a:srgbClr val="000000"/>
                </a:solidFill>
                <a:effectLst/>
                <a:latin typeface="+mn-lt"/>
                <a:hlinkClick r:id="rId5" tooltip="https://cyclonedx.org/tool-center/"/>
              </a:rPr>
              <a:t> Tool Center | </a:t>
            </a:r>
            <a:r>
              <a:rPr lang="fr-FR" sz="1400" dirty="0" err="1">
                <a:solidFill>
                  <a:srgbClr val="000000"/>
                </a:solidFill>
                <a:effectLst/>
                <a:latin typeface="+mn-lt"/>
                <a:hlinkClick r:id="rId5" tooltip="https://cyclonedx.org/tool-center/"/>
              </a:rPr>
              <a:t>CycloneDX</a:t>
            </a:r>
            <a:endParaRPr lang="fr-FR" sz="1400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fr-FR" dirty="0" err="1">
                <a:solidFill>
                  <a:srgbClr val="000000"/>
                </a:solidFill>
                <a:effectLst/>
                <a:latin typeface="+mn-lt"/>
                <a:hlinkClick r:id="rId6" tooltip="https://cyclonedx.org/capabilities/cbom/"/>
              </a:rPr>
              <a:t>Cryptography</a:t>
            </a:r>
            <a:r>
              <a:rPr lang="fr-FR" dirty="0">
                <a:solidFill>
                  <a:srgbClr val="000000"/>
                </a:solidFill>
                <a:effectLst/>
                <a:latin typeface="+mn-lt"/>
                <a:hlinkClick r:id="rId6" tooltip="https://cyclonedx.org/capabilities/cbom/"/>
              </a:rPr>
              <a:t> Bill of Materials (CBOM) | </a:t>
            </a:r>
            <a:r>
              <a:rPr lang="fr-FR" dirty="0" err="1">
                <a:solidFill>
                  <a:srgbClr val="000000"/>
                </a:solidFill>
                <a:effectLst/>
                <a:latin typeface="+mn-lt"/>
                <a:hlinkClick r:id="rId6" tooltip="https://cyclonedx.org/capabilities/cbom/"/>
              </a:rPr>
              <a:t>CycloneDX</a:t>
            </a:r>
            <a:endParaRPr lang="fr-FR" dirty="0">
              <a:solidFill>
                <a:srgbClr val="000000"/>
              </a:solidFill>
              <a:effectLst/>
              <a:latin typeface="+mn-lt"/>
            </a:endParaRPr>
          </a:p>
          <a:p>
            <a:pPr marL="457200" lvl="1" indent="0">
              <a:buNone/>
            </a:pPr>
            <a:r>
              <a:rPr lang="fr-FR" sz="1400" dirty="0">
                <a:solidFill>
                  <a:srgbClr val="000000"/>
                </a:solidFill>
                <a:latin typeface="+mn-lt"/>
              </a:rPr>
              <a:t>P</a:t>
            </a:r>
            <a:r>
              <a:rPr lang="fr-FR" sz="1400" dirty="0">
                <a:solidFill>
                  <a:srgbClr val="000000"/>
                </a:solidFill>
                <a:effectLst/>
                <a:latin typeface="+mn-lt"/>
              </a:rPr>
              <a:t>our identifier quels algos sont utilisés et où, demain pour répondre aux avancées de l'informatique quantique, ou lorsqu'un algo est cassé.</a:t>
            </a:r>
          </a:p>
          <a:p>
            <a:pPr indent="-228600"/>
            <a:endParaRPr lang="fr-FR" dirty="0">
              <a:latin typeface="+mn-lt"/>
            </a:endParaRPr>
          </a:p>
          <a:p>
            <a:endParaRPr lang="fr-FR" dirty="0">
              <a:latin typeface="+mn-lt"/>
            </a:endParaRPr>
          </a:p>
          <a:p>
            <a:endParaRPr lang="fr-FR" dirty="0">
              <a:latin typeface="+mn-lt"/>
            </a:endParaRP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3036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Sources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5144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CD0CE67-27E6-253C-DE56-2A5328DE9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Sources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2515EC-1C7F-7EB6-5C66-61ECBB323C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5095"/>
            <a:ext cx="11271250" cy="4985778"/>
          </a:xfrm>
        </p:spPr>
        <p:txBody>
          <a:bodyPr/>
          <a:lstStyle/>
          <a:p>
            <a:r>
              <a:rPr lang="fr-FR" sz="1600" dirty="0"/>
              <a:t>La conférence de Damien LUCAS, </a:t>
            </a:r>
            <a:r>
              <a:rPr lang="fr-FR" sz="1600" dirty="0" err="1"/>
              <a:t>Devoxx</a:t>
            </a:r>
            <a:r>
              <a:rPr lang="fr-FR" sz="1600" dirty="0"/>
              <a:t> 2025, 16 avril "Vol au-dessus d'un nid de vulnérabilités« </a:t>
            </a:r>
          </a:p>
          <a:p>
            <a:pPr marL="457200" lvl="1" indent="0">
              <a:buNone/>
            </a:pPr>
            <a:r>
              <a:rPr lang="fr-FR" sz="1600" dirty="0">
                <a:hlinkClick r:id="rId2"/>
              </a:rPr>
              <a:t>https://www.devoxx.fr/agenda-2025/talk/vol-au-dessus-d-un-nid-de-vulnerabilites/</a:t>
            </a:r>
            <a:endParaRPr lang="fr-FR" sz="1600" dirty="0"/>
          </a:p>
          <a:p>
            <a:pPr marL="457200" lvl="1" indent="0">
              <a:buNone/>
            </a:pPr>
            <a:r>
              <a:rPr lang="fr-FR" sz="1600" dirty="0">
                <a:hlinkClick r:id="rId3"/>
              </a:rPr>
              <a:t>https://github.com/dlucasd/vol-au-dessus-d-un-nid-de-vulnerabilites</a:t>
            </a:r>
            <a:endParaRPr lang="fr-FR" sz="1600" dirty="0"/>
          </a:p>
          <a:p>
            <a:r>
              <a:rPr lang="fr-FR" sz="1600" dirty="0"/>
              <a:t>Articles de </a:t>
            </a:r>
            <a:r>
              <a:rPr lang="fr-FR" sz="1600" dirty="0" err="1"/>
              <a:t>worklifenotes</a:t>
            </a:r>
            <a:r>
              <a:rPr lang="fr-FR" sz="1600" dirty="0"/>
              <a:t>, janvier 2025</a:t>
            </a:r>
          </a:p>
          <a:p>
            <a:pPr marL="457200" lvl="1" indent="0">
              <a:buNone/>
            </a:pPr>
            <a:r>
              <a:rPr lang="fr-FR" sz="1600" dirty="0">
                <a:hlinkClick r:id="rId4"/>
              </a:rPr>
              <a:t>https://worklifenotes.com/2025/01/14/why-a-single-sbom-is-never-enough/</a:t>
            </a:r>
            <a:endParaRPr lang="en-US" sz="1600" dirty="0"/>
          </a:p>
          <a:p>
            <a:pPr marL="457200" lvl="1" indent="0">
              <a:buNone/>
            </a:pPr>
            <a:r>
              <a:rPr lang="fr-FR" sz="1600" dirty="0">
                <a:hlinkClick r:id="rId5"/>
              </a:rPr>
              <a:t>https://worklifenotes.com/2025/01/21/why-we-chose-cyclonedx-over-spdx/</a:t>
            </a:r>
            <a:endParaRPr lang="fr-FR" sz="1600" dirty="0"/>
          </a:p>
          <a:p>
            <a:r>
              <a:rPr lang="fr-FR" sz="1600" dirty="0"/>
              <a:t>Article nexusconnect.io, décembre 2024</a:t>
            </a:r>
          </a:p>
          <a:p>
            <a:pPr marL="457200" lvl="1" indent="0">
              <a:buNone/>
            </a:pPr>
            <a:r>
              <a:rPr lang="fr-FR" sz="1600" dirty="0">
                <a:hlinkClick r:id="rId6"/>
              </a:rPr>
              <a:t>https://nexusconnect.io/articles/spdx-cyclonedx-or-swid-navigating-the-sbom-standard-landscape</a:t>
            </a:r>
            <a:endParaRPr lang="fr-FR" sz="1600" dirty="0"/>
          </a:p>
          <a:p>
            <a:r>
              <a:rPr lang="fr-FR" sz="1600" dirty="0"/>
              <a:t>Documentation OWASP </a:t>
            </a:r>
            <a:r>
              <a:rPr lang="fr-FR" sz="1600" dirty="0" err="1"/>
              <a:t>CycloneDX</a:t>
            </a:r>
            <a:endParaRPr lang="fr-FR" sz="1600" dirty="0"/>
          </a:p>
          <a:p>
            <a:pPr marL="457200" lvl="1" indent="0">
              <a:buNone/>
            </a:pPr>
            <a:r>
              <a:rPr lang="fr-FR" sz="1600" dirty="0">
                <a:hlinkClick r:id="rId7"/>
              </a:rPr>
              <a:t>https://cyclonedx.org/</a:t>
            </a:r>
            <a:endParaRPr lang="fr-FR" sz="1600" dirty="0"/>
          </a:p>
          <a:p>
            <a:pPr marL="457200" lvl="1" indent="0">
              <a:buNone/>
            </a:pPr>
            <a:r>
              <a:rPr lang="fr-FR" sz="1600" dirty="0">
                <a:hlinkClick r:id="rId8"/>
              </a:rPr>
              <a:t>https://cyclonedx.github.io/cdxgen/#/</a:t>
            </a:r>
            <a:endParaRPr lang="fr-FR" sz="1600" dirty="0"/>
          </a:p>
          <a:p>
            <a:pPr marL="457200" lvl="1" indent="0">
              <a:buNone/>
            </a:pPr>
            <a:r>
              <a:rPr lang="fr-FR" sz="1600" dirty="0">
                <a:hlinkClick r:id="rId9"/>
              </a:rPr>
              <a:t>https://github.com/CycloneDX/cyclonedx-cli</a:t>
            </a:r>
            <a:endParaRPr lang="fr-FR" sz="1600" dirty="0"/>
          </a:p>
          <a:p>
            <a:r>
              <a:rPr lang="fr-FR" sz="1600" dirty="0"/>
              <a:t>Documentation OWASP </a:t>
            </a:r>
            <a:r>
              <a:rPr lang="fr-FR" sz="1600" dirty="0" err="1"/>
              <a:t>Dependency</a:t>
            </a:r>
            <a:r>
              <a:rPr lang="fr-FR" sz="1600" dirty="0"/>
              <a:t>-Track</a:t>
            </a:r>
          </a:p>
          <a:p>
            <a:pPr marL="457200" lvl="1" indent="0">
              <a:buNone/>
            </a:pPr>
            <a:r>
              <a:rPr lang="fr-FR" sz="1600" dirty="0">
                <a:hlinkClick r:id="rId10"/>
              </a:rPr>
              <a:t>https://owasp.org/www-project-dependency-track/</a:t>
            </a:r>
            <a:endParaRPr lang="fr-FR" sz="1600" dirty="0"/>
          </a:p>
          <a:p>
            <a:pPr marL="457200" lvl="1" indent="0">
              <a:buNone/>
            </a:pPr>
            <a:r>
              <a:rPr lang="fr-FR" sz="1600" dirty="0">
                <a:hlinkClick r:id="rId11"/>
              </a:rPr>
              <a:t>https://dependencytrack.org/</a:t>
            </a:r>
            <a:endParaRPr lang="fr-FR" sz="1600" dirty="0"/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897436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AppSec</a:t>
            </a:r>
            <a:r>
              <a:rPr lang="fr-FR" dirty="0"/>
              <a:t> vs </a:t>
            </a:r>
            <a:r>
              <a:rPr lang="fr-FR" dirty="0" err="1"/>
              <a:t>DevSecOps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8579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8DEABC-B75E-1A6A-67DB-C527B6213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AppSec</a:t>
            </a:r>
            <a:r>
              <a:rPr lang="fr-FR" dirty="0"/>
              <a:t> vs </a:t>
            </a:r>
            <a:r>
              <a:rPr lang="fr-FR" dirty="0" err="1"/>
              <a:t>DevSecOps</a:t>
            </a:r>
            <a:endParaRPr lang="fr-FR" dirty="0"/>
          </a:p>
        </p:txBody>
      </p:sp>
      <p:pic>
        <p:nvPicPr>
          <p:cNvPr id="5" name="Image 4" descr="Une image contenant texte, dessin humoristique, grenouille&#10;&#10;Description générée automatiquement">
            <a:extLst>
              <a:ext uri="{FF2B5EF4-FFF2-40B4-BE49-F238E27FC236}">
                <a16:creationId xmlns:a16="http://schemas.microsoft.com/office/drawing/2014/main" id="{A31B5AD0-1355-718E-D8D6-DEA783A92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862696"/>
            <a:ext cx="4635690" cy="463569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8B81EF8-4362-04DE-40A8-E70991811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812" y="862696"/>
            <a:ext cx="4235121" cy="512116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8128338-D92C-A0C5-1DE1-2075ADAD4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00" y="5562310"/>
            <a:ext cx="6233700" cy="7849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8487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8E091C-5F3B-99E2-CCB1-1D57BE59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AppSec</a:t>
            </a:r>
            <a:r>
              <a:rPr lang="fr-FR" dirty="0"/>
              <a:t> vs </a:t>
            </a:r>
            <a:r>
              <a:rPr lang="fr-FR" dirty="0" err="1"/>
              <a:t>DevSecOps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F87EFC2-428A-A5E0-7E24-346DEF356C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8"/>
          <a:stretch/>
        </p:blipFill>
        <p:spPr>
          <a:xfrm>
            <a:off x="1" y="754148"/>
            <a:ext cx="9422780" cy="534970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8E2B309-20AB-E121-F7AF-024A132EB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324" y="754148"/>
            <a:ext cx="5725676" cy="322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577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46A12F-303F-07C6-C87A-895F98C3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AppSec</a:t>
            </a:r>
            <a:r>
              <a:rPr lang="fr-FR" dirty="0"/>
              <a:t> vs </a:t>
            </a:r>
            <a:r>
              <a:rPr lang="fr-FR" dirty="0" err="1"/>
              <a:t>DevSecOps</a:t>
            </a:r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2153B1-E062-164C-1776-497EAD71F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811" y="696299"/>
            <a:ext cx="3526714" cy="614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4D370A-111D-9DDD-0AAD-9D72BBDCB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388" y="714692"/>
            <a:ext cx="4536000" cy="30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A6653BB-216B-DE88-8DA7-E022B021B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388" y="3834000"/>
            <a:ext cx="4605076" cy="30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918154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Catamania 2025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ésentation3" id="{5920D95D-3770-0C43-B57C-8494D0DE7438}" vid="{AC594889-7452-1B4A-92CE-3F87933514F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D4AFBDAC36024CAEC886277B2D9218" ma:contentTypeVersion="17" ma:contentTypeDescription="Crée un document." ma:contentTypeScope="" ma:versionID="0dc6bbb3da84a0ae210c2114e14553de">
  <xsd:schema xmlns:xsd="http://www.w3.org/2001/XMLSchema" xmlns:xs="http://www.w3.org/2001/XMLSchema" xmlns:p="http://schemas.microsoft.com/office/2006/metadata/properties" xmlns:ns2="d10f5bec-80bb-4dda-968d-2f5f830d6d59" xmlns:ns3="1a103575-3e38-40d9-b51b-b07cc4462bd7" targetNamespace="http://schemas.microsoft.com/office/2006/metadata/properties" ma:root="true" ma:fieldsID="b37155294d91db6e11f85a01f74dc368" ns2:_="" ns3:_="">
    <xsd:import namespace="d10f5bec-80bb-4dda-968d-2f5f830d6d59"/>
    <xsd:import namespace="1a103575-3e38-40d9-b51b-b07cc4462b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0f5bec-80bb-4dda-968d-2f5f830d6d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103575-3e38-40d9-b51b-b07cc4462bd7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86cf4989-9011-46f2-bd18-05575515e5b9}" ma:internalName="TaxCatchAll" ma:showField="CatchAllData" ma:web="1a103575-3e38-40d9-b51b-b07cc4462bd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a103575-3e38-40d9-b51b-b07cc4462bd7" xsi:nil="true"/>
    <lcf76f155ced4ddcb4097134ff3c332f xmlns="d10f5bec-80bb-4dda-968d-2f5f830d6d5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290616-6C30-41A1-BA31-C804808A41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0f5bec-80bb-4dda-968d-2f5f830d6d59"/>
    <ds:schemaRef ds:uri="1a103575-3e38-40d9-b51b-b07cc4462b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7DA7BF-EFDF-4A51-B676-8362E514710B}">
  <ds:schemaRefs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documentManagement/types"/>
    <ds:schemaRef ds:uri="fc0ca498-bcc3-495a-b6ec-779e1e0396a9"/>
    <ds:schemaRef ds:uri="027d3d22-9dd5-49e8-89cc-3c45ce21028f"/>
    <ds:schemaRef ds:uri="http://purl.org/dc/terms/"/>
    <ds:schemaRef ds:uri="1a103575-3e38-40d9-b51b-b07cc4462bd7"/>
    <ds:schemaRef ds:uri="d10f5bec-80bb-4dda-968d-2f5f830d6d5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702</TotalTime>
  <Words>1756</Words>
  <Application>Microsoft Office PowerPoint</Application>
  <PresentationFormat>Grand écran</PresentationFormat>
  <Paragraphs>249</Paragraphs>
  <Slides>32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9" baseType="lpstr">
      <vt:lpstr>Aptos</vt:lpstr>
      <vt:lpstr>Arial</vt:lpstr>
      <vt:lpstr>Inter</vt:lpstr>
      <vt:lpstr>Inter ExtraBold</vt:lpstr>
      <vt:lpstr>Open Sans</vt:lpstr>
      <vt:lpstr>Wingdings</vt:lpstr>
      <vt:lpstr>Catamania 2025</vt:lpstr>
      <vt:lpstr>Présentation PowerPoint</vt:lpstr>
      <vt:lpstr>Intro</vt:lpstr>
      <vt:lpstr>Programme du meetup</vt:lpstr>
      <vt:lpstr>1. Sources</vt:lpstr>
      <vt:lpstr>1. Sources</vt:lpstr>
      <vt:lpstr>2. AppSec vs DevSecOps</vt:lpstr>
      <vt:lpstr>2. AppSec vs DevSecOps</vt:lpstr>
      <vt:lpstr>2. AppSec vs DevSecOps</vt:lpstr>
      <vt:lpstr>2. AppSec vs DevSecOps</vt:lpstr>
      <vt:lpstr>2. AppSec vs DevSecOps</vt:lpstr>
      <vt:lpstr>3. Besoin : pourquoi les SBOM</vt:lpstr>
      <vt:lpstr>3. Besoin : pourquoi les SBOM</vt:lpstr>
      <vt:lpstr>3. Besoin : pourquoi les SBOM</vt:lpstr>
      <vt:lpstr>3. Besoin : pourquoi les SBOM</vt:lpstr>
      <vt:lpstr>4. Un SBOM c’est quoi</vt:lpstr>
      <vt:lpstr>4. Un SBOM c’est quoi</vt:lpstr>
      <vt:lpstr>5. Standards et outils du marché</vt:lpstr>
      <vt:lpstr>Présentation PowerPoint</vt:lpstr>
      <vt:lpstr>Présentation PowerPoint</vt:lpstr>
      <vt:lpstr>6. Plusieurs SBOM pour chaque repo git ?</vt:lpstr>
      <vt:lpstr>Présentation PowerPoint</vt:lpstr>
      <vt:lpstr>Présentation PowerPoint</vt:lpstr>
      <vt:lpstr>Présentation PowerPoint</vt:lpstr>
      <vt:lpstr>7. POC / démo</vt:lpstr>
      <vt:lpstr>Présentation PowerPoint</vt:lpstr>
      <vt:lpstr>Présentation PowerPoint</vt:lpstr>
      <vt:lpstr>Présentation PowerPoint</vt:lpstr>
      <vt:lpstr>8. Résultats</vt:lpstr>
      <vt:lpstr>Présentation PowerPoint</vt:lpstr>
      <vt:lpstr>9. Pour aller plus loin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Frédéric MORIN</dc:creator>
  <cp:lastModifiedBy>Adrien VERGNAUD</cp:lastModifiedBy>
  <cp:revision>16</cp:revision>
  <dcterms:created xsi:type="dcterms:W3CDTF">2025-01-19T13:12:07Z</dcterms:created>
  <dcterms:modified xsi:type="dcterms:W3CDTF">2025-06-18T07:51:43Z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0x0101006BD4AFBDAC36024CAEC886277B2D9218</vt:lpwstr>
  </property>
</Properties>
</file>